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6.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7.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8.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9.xml" ContentType="application/vnd.openxmlformats-officedocument.theme+xml"/>
  <Override PartName="/ppt/slideLayouts/slideLayout22.xml" ContentType="application/vnd.openxmlformats-officedocument.presentationml.slideLayout+xml"/>
  <Override PartName="/ppt/theme/theme10.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11.xml" ContentType="application/vnd.openxmlformats-officedocument.theme+xml"/>
  <Override PartName="/ppt/slideLayouts/slideLayout26.xml" ContentType="application/vnd.openxmlformats-officedocument.presentationml.slideLayout+xml"/>
  <Override PartName="/ppt/theme/theme1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1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8" r:id="rId7"/>
    <p:sldMasterId id="2147483691" r:id="rId8"/>
    <p:sldMasterId id="2147483694" r:id="rId9"/>
    <p:sldMasterId id="2147483699" r:id="rId10"/>
    <p:sldMasterId id="2147483701" r:id="rId11"/>
    <p:sldMasterId id="2147483705" r:id="rId12"/>
    <p:sldMasterId id="2147483707" r:id="rId13"/>
    <p:sldMasterId id="2147483712" r:id="rId14"/>
  </p:sldMasterIdLst>
  <p:notesMasterIdLst>
    <p:notesMasterId r:id="rId74"/>
  </p:notesMasterIdLst>
  <p:sldIdLst>
    <p:sldId id="257" r:id="rId15"/>
    <p:sldId id="346" r:id="rId16"/>
    <p:sldId id="305" r:id="rId17"/>
    <p:sldId id="351" r:id="rId18"/>
    <p:sldId id="833" r:id="rId19"/>
    <p:sldId id="306" r:id="rId20"/>
    <p:sldId id="307" r:id="rId21"/>
    <p:sldId id="308" r:id="rId22"/>
    <p:sldId id="310" r:id="rId23"/>
    <p:sldId id="835" r:id="rId24"/>
    <p:sldId id="836" r:id="rId25"/>
    <p:sldId id="309" r:id="rId26"/>
    <p:sldId id="347" r:id="rId27"/>
    <p:sldId id="348" r:id="rId28"/>
    <p:sldId id="352" r:id="rId29"/>
    <p:sldId id="311" r:id="rId30"/>
    <p:sldId id="312" r:id="rId31"/>
    <p:sldId id="349" r:id="rId32"/>
    <p:sldId id="350" r:id="rId33"/>
    <p:sldId id="313" r:id="rId34"/>
    <p:sldId id="314" r:id="rId35"/>
    <p:sldId id="316" r:id="rId36"/>
    <p:sldId id="317" r:id="rId37"/>
    <p:sldId id="315" r:id="rId38"/>
    <p:sldId id="319" r:id="rId39"/>
    <p:sldId id="320" r:id="rId40"/>
    <p:sldId id="321" r:id="rId41"/>
    <p:sldId id="318" r:id="rId42"/>
    <p:sldId id="323" r:id="rId43"/>
    <p:sldId id="851" r:id="rId44"/>
    <p:sldId id="853" r:id="rId45"/>
    <p:sldId id="854" r:id="rId46"/>
    <p:sldId id="353" r:id="rId47"/>
    <p:sldId id="354" r:id="rId48"/>
    <p:sldId id="355" r:id="rId49"/>
    <p:sldId id="356" r:id="rId50"/>
    <p:sldId id="357" r:id="rId51"/>
    <p:sldId id="324" r:id="rId52"/>
    <p:sldId id="325" r:id="rId53"/>
    <p:sldId id="326" r:id="rId54"/>
    <p:sldId id="327" r:id="rId55"/>
    <p:sldId id="328" r:id="rId56"/>
    <p:sldId id="329" r:id="rId57"/>
    <p:sldId id="330" r:id="rId58"/>
    <p:sldId id="331" r:id="rId59"/>
    <p:sldId id="332" r:id="rId60"/>
    <p:sldId id="333" r:id="rId61"/>
    <p:sldId id="334" r:id="rId62"/>
    <p:sldId id="335" r:id="rId63"/>
    <p:sldId id="336" r:id="rId64"/>
    <p:sldId id="337" r:id="rId65"/>
    <p:sldId id="338" r:id="rId66"/>
    <p:sldId id="339" r:id="rId67"/>
    <p:sldId id="340" r:id="rId68"/>
    <p:sldId id="341" r:id="rId69"/>
    <p:sldId id="342" r:id="rId70"/>
    <p:sldId id="343" r:id="rId71"/>
    <p:sldId id="344" r:id="rId72"/>
    <p:sldId id="855" r:id="rId7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87" autoAdjust="0"/>
    <p:restoredTop sz="91976" autoAdjust="0"/>
  </p:normalViewPr>
  <p:slideViewPr>
    <p:cSldViewPr snapToGrid="0">
      <p:cViewPr>
        <p:scale>
          <a:sx n="122" d="100"/>
          <a:sy n="122" d="100"/>
        </p:scale>
        <p:origin x="2264" y="46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2.xml"/><Relationship Id="rId21" Type="http://schemas.openxmlformats.org/officeDocument/2006/relationships/slide" Target="slides/slide7.xml"/><Relationship Id="rId42" Type="http://schemas.openxmlformats.org/officeDocument/2006/relationships/slide" Target="slides/slide28.xml"/><Relationship Id="rId47" Type="http://schemas.openxmlformats.org/officeDocument/2006/relationships/slide" Target="slides/slide33.xml"/><Relationship Id="rId63" Type="http://schemas.openxmlformats.org/officeDocument/2006/relationships/slide" Target="slides/slide49.xml"/><Relationship Id="rId68" Type="http://schemas.openxmlformats.org/officeDocument/2006/relationships/slide" Target="slides/slide54.xml"/><Relationship Id="rId16" Type="http://schemas.openxmlformats.org/officeDocument/2006/relationships/slide" Target="slides/slide2.xml"/><Relationship Id="rId11" Type="http://schemas.openxmlformats.org/officeDocument/2006/relationships/slideMaster" Target="slideMasters/slideMaster11.xml"/><Relationship Id="rId24" Type="http://schemas.openxmlformats.org/officeDocument/2006/relationships/slide" Target="slides/slide10.xml"/><Relationship Id="rId32" Type="http://schemas.openxmlformats.org/officeDocument/2006/relationships/slide" Target="slides/slide18.xml"/><Relationship Id="rId37" Type="http://schemas.openxmlformats.org/officeDocument/2006/relationships/slide" Target="slides/slide23.xml"/><Relationship Id="rId40" Type="http://schemas.openxmlformats.org/officeDocument/2006/relationships/slide" Target="slides/slide26.xml"/><Relationship Id="rId45" Type="http://schemas.openxmlformats.org/officeDocument/2006/relationships/slide" Target="slides/slide31.xml"/><Relationship Id="rId53" Type="http://schemas.openxmlformats.org/officeDocument/2006/relationships/slide" Target="slides/slide39.xml"/><Relationship Id="rId58" Type="http://schemas.openxmlformats.org/officeDocument/2006/relationships/slide" Target="slides/slide44.xml"/><Relationship Id="rId66" Type="http://schemas.openxmlformats.org/officeDocument/2006/relationships/slide" Target="slides/slide52.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47.xml"/><Relationship Id="rId19" Type="http://schemas.openxmlformats.org/officeDocument/2006/relationships/slide" Target="slides/slide5.xml"/><Relationship Id="rId14" Type="http://schemas.openxmlformats.org/officeDocument/2006/relationships/slideMaster" Target="slideMasters/slideMaster14.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slide" Target="slides/slide29.xml"/><Relationship Id="rId48" Type="http://schemas.openxmlformats.org/officeDocument/2006/relationships/slide" Target="slides/slide34.xml"/><Relationship Id="rId56" Type="http://schemas.openxmlformats.org/officeDocument/2006/relationships/slide" Target="slides/slide42.xml"/><Relationship Id="rId64" Type="http://schemas.openxmlformats.org/officeDocument/2006/relationships/slide" Target="slides/slide50.xml"/><Relationship Id="rId69" Type="http://schemas.openxmlformats.org/officeDocument/2006/relationships/slide" Target="slides/slide55.xml"/><Relationship Id="rId77" Type="http://schemas.openxmlformats.org/officeDocument/2006/relationships/viewProps" Target="viewProps.xml"/><Relationship Id="rId8" Type="http://schemas.openxmlformats.org/officeDocument/2006/relationships/slideMaster" Target="slideMasters/slideMaster8.xml"/><Relationship Id="rId51" Type="http://schemas.openxmlformats.org/officeDocument/2006/relationships/slide" Target="slides/slide37.xml"/><Relationship Id="rId72" Type="http://schemas.openxmlformats.org/officeDocument/2006/relationships/slide" Target="slides/slide5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slide" Target="slides/slide32.xml"/><Relationship Id="rId59" Type="http://schemas.openxmlformats.org/officeDocument/2006/relationships/slide" Target="slides/slide45.xml"/><Relationship Id="rId67" Type="http://schemas.openxmlformats.org/officeDocument/2006/relationships/slide" Target="slides/slide53.xml"/><Relationship Id="rId20" Type="http://schemas.openxmlformats.org/officeDocument/2006/relationships/slide" Target="slides/slide6.xml"/><Relationship Id="rId41" Type="http://schemas.openxmlformats.org/officeDocument/2006/relationships/slide" Target="slides/slide27.xml"/><Relationship Id="rId54" Type="http://schemas.openxmlformats.org/officeDocument/2006/relationships/slide" Target="slides/slide40.xml"/><Relationship Id="rId62" Type="http://schemas.openxmlformats.org/officeDocument/2006/relationships/slide" Target="slides/slide48.xml"/><Relationship Id="rId70" Type="http://schemas.openxmlformats.org/officeDocument/2006/relationships/slide" Target="slides/slide56.xml"/><Relationship Id="rId75"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49" Type="http://schemas.openxmlformats.org/officeDocument/2006/relationships/slide" Target="slides/slide35.xml"/><Relationship Id="rId57" Type="http://schemas.openxmlformats.org/officeDocument/2006/relationships/slide" Target="slides/slide43.xml"/><Relationship Id="rId10" Type="http://schemas.openxmlformats.org/officeDocument/2006/relationships/slideMaster" Target="slideMasters/slideMaster10.xml"/><Relationship Id="rId31" Type="http://schemas.openxmlformats.org/officeDocument/2006/relationships/slide" Target="slides/slide17.xml"/><Relationship Id="rId44" Type="http://schemas.openxmlformats.org/officeDocument/2006/relationships/slide" Target="slides/slide30.xml"/><Relationship Id="rId52" Type="http://schemas.openxmlformats.org/officeDocument/2006/relationships/slide" Target="slides/slide38.xml"/><Relationship Id="rId60" Type="http://schemas.openxmlformats.org/officeDocument/2006/relationships/slide" Target="slides/slide46.xml"/><Relationship Id="rId65" Type="http://schemas.openxmlformats.org/officeDocument/2006/relationships/slide" Target="slides/slide51.xml"/><Relationship Id="rId73" Type="http://schemas.openxmlformats.org/officeDocument/2006/relationships/slide" Target="slides/slide59.xml"/><Relationship Id="rId78"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4.xml"/><Relationship Id="rId39" Type="http://schemas.openxmlformats.org/officeDocument/2006/relationships/slide" Target="slides/slide25.xml"/><Relationship Id="rId34" Type="http://schemas.openxmlformats.org/officeDocument/2006/relationships/slide" Target="slides/slide20.xml"/><Relationship Id="rId50" Type="http://schemas.openxmlformats.org/officeDocument/2006/relationships/slide" Target="slides/slide36.xml"/><Relationship Id="rId55" Type="http://schemas.openxmlformats.org/officeDocument/2006/relationships/slide" Target="slides/slide41.xml"/><Relationship Id="rId76" Type="http://schemas.openxmlformats.org/officeDocument/2006/relationships/presProps" Target="presProps.xml"/><Relationship Id="rId7" Type="http://schemas.openxmlformats.org/officeDocument/2006/relationships/slideMaster" Target="slideMasters/slideMaster7.xml"/><Relationship Id="rId71" Type="http://schemas.openxmlformats.org/officeDocument/2006/relationships/slide" Target="slides/slide57.xml"/><Relationship Id="rId2" Type="http://schemas.openxmlformats.org/officeDocument/2006/relationships/slideMaster" Target="slideMasters/slideMaster2.xml"/><Relationship Id="rId29" Type="http://schemas.openxmlformats.org/officeDocument/2006/relationships/slide" Target="slides/slide15.xml"/></Relationships>
</file>

<file path=ppt/media/image1.png>
</file>

<file path=ppt/media/image10.jpeg>
</file>

<file path=ppt/media/image11.jpeg>
</file>

<file path=ppt/media/image12.png>
</file>

<file path=ppt/media/image13.png>
</file>

<file path=ppt/media/image2.png>
</file>

<file path=ppt/media/image3.png>
</file>

<file path=ppt/media/image31.jpeg>
</file>

<file path=ppt/media/image32.jpeg>
</file>

<file path=ppt/media/image4.jpeg>
</file>

<file path=ppt/media/image44.jpeg>
</file>

<file path=ppt/media/image46.jpeg>
</file>

<file path=ppt/media/image47.jpeg>
</file>

<file path=ppt/media/image48.jpeg>
</file>

<file path=ppt/media/image49.jpe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1/4/21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a:t>
            </a:fld>
            <a:endParaRPr lang="tr-TR" dirty="0"/>
          </a:p>
        </p:txBody>
      </p:sp>
    </p:spTree>
    <p:extLst>
      <p:ext uri="{BB962C8B-B14F-4D97-AF65-F5344CB8AC3E}">
        <p14:creationId xmlns:p14="http://schemas.microsoft.com/office/powerpoint/2010/main" val="4057845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endParaRPr lang="tr-TR" dirty="0"/>
          </a:p>
        </p:txBody>
      </p:sp>
    </p:spTree>
    <p:extLst>
      <p:ext uri="{BB962C8B-B14F-4D97-AF65-F5344CB8AC3E}">
        <p14:creationId xmlns:p14="http://schemas.microsoft.com/office/powerpoint/2010/main" val="1924678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b="0" i="0" dirty="0"/>
          </a:p>
        </p:txBody>
      </p:sp>
    </p:spTree>
    <p:extLst>
      <p:ext uri="{BB962C8B-B14F-4D97-AF65-F5344CB8AC3E}">
        <p14:creationId xmlns:p14="http://schemas.microsoft.com/office/powerpoint/2010/main" val="37874486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tr-TR" dirty="0">
              <a:ea typeface="MS PGothic" charset="0"/>
              <a:cs typeface="MS PGothic"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13</a:t>
            </a:fld>
            <a:endParaRPr lang="tr-TR" dirty="0"/>
          </a:p>
        </p:txBody>
      </p:sp>
    </p:spTree>
    <p:extLst>
      <p:ext uri="{BB962C8B-B14F-4D97-AF65-F5344CB8AC3E}">
        <p14:creationId xmlns:p14="http://schemas.microsoft.com/office/powerpoint/2010/main" val="32735242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tr-TR" altLang="en-US" smtClean="0">
                <a:solidFill>
                  <a:srgbClr val="000000"/>
                </a:solidFill>
              </a:rPr>
              <a:pPr/>
              <a:t>14</a:t>
            </a:fld>
            <a:endParaRPr lang="tr-TR"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FD0A89-D557-134B-925F-F9B06B3618A0}" type="slidenum">
              <a:rPr lang="tr-TR" smtClean="0"/>
              <a:pPr/>
              <a:t>15</a:t>
            </a:fld>
            <a:endParaRPr lang="tr-TR" dirty="0"/>
          </a:p>
        </p:txBody>
      </p:sp>
      <p:sp>
        <p:nvSpPr>
          <p:cNvPr id="16691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66915"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17</a:t>
            </a:fld>
            <a:endParaRPr lang="tr-TR" dirty="0"/>
          </a:p>
        </p:txBody>
      </p:sp>
    </p:spTree>
    <p:extLst>
      <p:ext uri="{BB962C8B-B14F-4D97-AF65-F5344CB8AC3E}">
        <p14:creationId xmlns:p14="http://schemas.microsoft.com/office/powerpoint/2010/main" val="1175640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18</a:t>
            </a:fld>
            <a:endParaRPr lang="tr-TR"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19</a:t>
            </a:fld>
            <a:endParaRPr lang="tr-TR"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80000"/>
              </a:lnSpc>
            </a:pPr>
            <a:endParaRPr lang="tr-TR" sz="800" dirty="0">
              <a:ea typeface="MS PGothic" charset="0"/>
              <a:cs typeface="MS PGothic"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23</a:t>
            </a:fld>
            <a:endParaRPr lang="tr-TR" dirty="0"/>
          </a:p>
        </p:txBody>
      </p:sp>
    </p:spTree>
    <p:extLst>
      <p:ext uri="{BB962C8B-B14F-4D97-AF65-F5344CB8AC3E}">
        <p14:creationId xmlns:p14="http://schemas.microsoft.com/office/powerpoint/2010/main" val="34523039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07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endParaRPr lang="tr-TR" dirty="0">
              <a:ea typeface="MS PGothic" charset="0"/>
              <a:cs typeface="MS PGothic"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99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19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584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tr-TR" dirty="0">
              <a:ea typeface="MS PGothic" charset="0"/>
              <a:cs typeface="MS PGothic"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60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12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tr-TR" dirty="0">
              <a:ea typeface="MS PGothic" charset="0"/>
              <a:cs typeface="MS PGothic"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93187"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i="0" dirty="0">
              <a:ea typeface="MS PGothic" charset="-128"/>
            </a:endParaRPr>
          </a:p>
        </p:txBody>
      </p:sp>
    </p:spTree>
    <p:extLst>
      <p:ext uri="{BB962C8B-B14F-4D97-AF65-F5344CB8AC3E}">
        <p14:creationId xmlns:p14="http://schemas.microsoft.com/office/powerpoint/2010/main" val="5616779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dirty="0"/>
          </a:p>
        </p:txBody>
      </p:sp>
    </p:spTree>
    <p:extLst>
      <p:ext uri="{BB962C8B-B14F-4D97-AF65-F5344CB8AC3E}">
        <p14:creationId xmlns:p14="http://schemas.microsoft.com/office/powerpoint/2010/main" val="41484369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altLang="en-US" dirty="0"/>
          </a:p>
        </p:txBody>
      </p:sp>
    </p:spTree>
    <p:extLst>
      <p:ext uri="{BB962C8B-B14F-4D97-AF65-F5344CB8AC3E}">
        <p14:creationId xmlns:p14="http://schemas.microsoft.com/office/powerpoint/2010/main" val="2561917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74E7466-2B2E-C844-B0CF-6C388B0996FB}" type="slidenum">
              <a:rPr lang="tr-TR" smtClean="0"/>
              <a:pPr/>
              <a:t>33</a:t>
            </a:fld>
            <a:endParaRPr lang="tr-TR" dirty="0"/>
          </a:p>
        </p:txBody>
      </p:sp>
      <p:sp>
        <p:nvSpPr>
          <p:cNvPr id="17613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6131"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53DA3A-97F9-F149-9140-C9394E55A9CC}" type="slidenum">
              <a:rPr lang="tr-TR" smtClean="0"/>
              <a:pPr/>
              <a:t>34</a:t>
            </a:fld>
            <a:endParaRPr lang="tr-TR" dirty="0"/>
          </a:p>
        </p:txBody>
      </p:sp>
      <p:sp>
        <p:nvSpPr>
          <p:cNvPr id="17715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7155"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4ADF57-5176-514A-A0FD-031A0F86844D}" type="slidenum">
              <a:rPr lang="tr-TR" smtClean="0"/>
              <a:pPr/>
              <a:t>35</a:t>
            </a:fld>
            <a:endParaRPr lang="tr-TR" dirty="0"/>
          </a:p>
        </p:txBody>
      </p:sp>
      <p:sp>
        <p:nvSpPr>
          <p:cNvPr id="178178"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8179"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457E62-DCC3-6741-9A15-97B5F0850AAF}" type="slidenum">
              <a:rPr lang="tr-TR" smtClean="0"/>
              <a:pPr/>
              <a:t>36</a:t>
            </a:fld>
            <a:endParaRPr lang="tr-TR" dirty="0"/>
          </a:p>
        </p:txBody>
      </p:sp>
      <p:sp>
        <p:nvSpPr>
          <p:cNvPr id="17920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9203"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120E3B-CFC0-F24F-A0EF-800CAD6F2354}" type="slidenum">
              <a:rPr lang="tr-TR" smtClean="0"/>
              <a:pPr/>
              <a:t>37</a:t>
            </a:fld>
            <a:endParaRPr lang="tr-TR" dirty="0"/>
          </a:p>
        </p:txBody>
      </p:sp>
      <p:sp>
        <p:nvSpPr>
          <p:cNvPr id="180226"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80227"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81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01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E2285A-13CA-0144-824D-062DCCB89381}" type="slidenum">
              <a:rPr lang="tr-TR" smtClean="0"/>
              <a:pPr/>
              <a:t>4</a:t>
            </a:fld>
            <a:endParaRPr lang="tr-TR" dirty="0"/>
          </a:p>
        </p:txBody>
      </p:sp>
      <p:sp>
        <p:nvSpPr>
          <p:cNvPr id="17101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1011"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22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42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63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43</a:t>
            </a:fld>
            <a:endParaRPr lang="tr-TR" dirty="0"/>
          </a:p>
        </p:txBody>
      </p:sp>
    </p:spTree>
    <p:extLst>
      <p:ext uri="{BB962C8B-B14F-4D97-AF65-F5344CB8AC3E}">
        <p14:creationId xmlns:p14="http://schemas.microsoft.com/office/powerpoint/2010/main" val="65597526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44</a:t>
            </a:fld>
            <a:endParaRPr lang="tr-TR" dirty="0"/>
          </a:p>
        </p:txBody>
      </p:sp>
    </p:spTree>
    <p:extLst>
      <p:ext uri="{BB962C8B-B14F-4D97-AF65-F5344CB8AC3E}">
        <p14:creationId xmlns:p14="http://schemas.microsoft.com/office/powerpoint/2010/main" val="23549075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45</a:t>
            </a:fld>
            <a:endParaRPr lang="tr-TR" dirty="0"/>
          </a:p>
        </p:txBody>
      </p:sp>
    </p:spTree>
    <p:extLst>
      <p:ext uri="{BB962C8B-B14F-4D97-AF65-F5344CB8AC3E}">
        <p14:creationId xmlns:p14="http://schemas.microsoft.com/office/powerpoint/2010/main" val="18035111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46</a:t>
            </a:fld>
            <a:endParaRPr lang="tr-TR" dirty="0"/>
          </a:p>
        </p:txBody>
      </p:sp>
    </p:spTree>
    <p:extLst>
      <p:ext uri="{BB962C8B-B14F-4D97-AF65-F5344CB8AC3E}">
        <p14:creationId xmlns:p14="http://schemas.microsoft.com/office/powerpoint/2010/main" val="13027736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47</a:t>
            </a:fld>
            <a:endParaRPr lang="tr-TR" dirty="0"/>
          </a:p>
        </p:txBody>
      </p:sp>
    </p:spTree>
    <p:extLst>
      <p:ext uri="{BB962C8B-B14F-4D97-AF65-F5344CB8AC3E}">
        <p14:creationId xmlns:p14="http://schemas.microsoft.com/office/powerpoint/2010/main" val="7261120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48</a:t>
            </a:fld>
            <a:endParaRPr lang="tr-TR" dirty="0"/>
          </a:p>
        </p:txBody>
      </p:sp>
    </p:spTree>
    <p:extLst>
      <p:ext uri="{BB962C8B-B14F-4D97-AF65-F5344CB8AC3E}">
        <p14:creationId xmlns:p14="http://schemas.microsoft.com/office/powerpoint/2010/main" val="255391814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49</a:t>
            </a:fld>
            <a:endParaRPr lang="tr-TR" dirty="0"/>
          </a:p>
        </p:txBody>
      </p:sp>
    </p:spTree>
    <p:extLst>
      <p:ext uri="{BB962C8B-B14F-4D97-AF65-F5344CB8AC3E}">
        <p14:creationId xmlns:p14="http://schemas.microsoft.com/office/powerpoint/2010/main" val="120959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dirty="0"/>
          </a:p>
        </p:txBody>
      </p:sp>
    </p:spTree>
    <p:extLst>
      <p:ext uri="{BB962C8B-B14F-4D97-AF65-F5344CB8AC3E}">
        <p14:creationId xmlns:p14="http://schemas.microsoft.com/office/powerpoint/2010/main" val="29783436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55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75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96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16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37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B</a:t>
            </a: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57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D</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78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A</a:t>
            </a: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98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D</a:t>
            </a: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19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C</a:t>
            </a: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AE54227A-E1E0-41DF-805D-CD0BD5C453C7}" type="slidenum">
              <a:rPr lang="tr-TR" smtClean="0"/>
              <a:pPr/>
              <a:t>59</a:t>
            </a:fld>
            <a:endParaRPr lang="tr-TR" dirty="0"/>
          </a:p>
        </p:txBody>
      </p:sp>
    </p:spTree>
    <p:extLst>
      <p:ext uri="{BB962C8B-B14F-4D97-AF65-F5344CB8AC3E}">
        <p14:creationId xmlns:p14="http://schemas.microsoft.com/office/powerpoint/2010/main" val="2062740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53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150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7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5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26739274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492211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sz="half" idx="1"/>
          </p:nvPr>
        </p:nvSpPr>
        <p:spPr>
          <a:xfrm>
            <a:off x="609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438634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24644186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718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40358270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02089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8488563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023906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588746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0392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68104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44"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1" y="1"/>
            <a:ext cx="2619023" cy="626533"/>
          </a:xfrm>
          <a:prstGeom prst="rect">
            <a:avLst/>
          </a:prstGeom>
        </p:spPr>
      </p:pic>
    </p:spTree>
    <p:extLst>
      <p:ext uri="{BB962C8B-B14F-4D97-AF65-F5344CB8AC3E}">
        <p14:creationId xmlns:p14="http://schemas.microsoft.com/office/powerpoint/2010/main" val="31781269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44" y="26245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5058380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1" y="2573881"/>
            <a:ext cx="12011377" cy="1744137"/>
          </a:xfrm>
          <a:prstGeom prst="rect">
            <a:avLst/>
          </a:prstGeom>
        </p:spPr>
      </p:pic>
      <p:sp>
        <p:nvSpPr>
          <p:cNvPr id="2" name="Title 1"/>
          <p:cNvSpPr>
            <a:spLocks noGrp="1"/>
          </p:cNvSpPr>
          <p:nvPr>
            <p:ph type="title" hasCustomPrompt="1"/>
          </p:nvPr>
        </p:nvSpPr>
        <p:spPr>
          <a:xfrm>
            <a:off x="463551"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2660595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144778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ctr">
              <a:defRPr sz="360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marL="0" indent="0">
              <a:buNone/>
              <a:defRPr sz="2400"/>
            </a:lvl1pPr>
            <a:lvl2pPr marL="914400" indent="-457200">
              <a:buFont typeface="Arial" panose="020B0604020202020204" pitchFamily="34" charset="0"/>
              <a:buChar char="•"/>
              <a:defRPr sz="2400"/>
            </a:lvl2pPr>
          </a:lstStyle>
          <a:p>
            <a:pPr lvl="0"/>
            <a:r>
              <a:rPr lang="en-US" dirty="0"/>
              <a:t>Click to edit Master </a:t>
            </a:r>
            <a:r>
              <a:rPr lang="en-US"/>
              <a:t>text styles</a:t>
            </a:r>
          </a:p>
          <a:p>
            <a:pPr lvl="1"/>
            <a:r>
              <a:rPr lang="en-US"/>
              <a:t>Second </a:t>
            </a:r>
            <a:r>
              <a:rPr lang="en-US" dirty="0"/>
              <a:t>level</a:t>
            </a:r>
          </a:p>
        </p:txBody>
      </p:sp>
    </p:spTree>
    <p:extLst>
      <p:ext uri="{BB962C8B-B14F-4D97-AF65-F5344CB8AC3E}">
        <p14:creationId xmlns:p14="http://schemas.microsoft.com/office/powerpoint/2010/main" val="33415371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22.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26.xml"/></Relationships>
</file>

<file path=ppt/slideMasters/_rels/slideMaster1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4" Type="http://schemas.openxmlformats.org/officeDocument/2006/relationships/theme" Target="../theme/theme13.xml"/></Relationships>
</file>

<file path=ppt/slideMasters/_rels/slideMaster14.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1.png"/><Relationship Id="rId5" Type="http://schemas.openxmlformats.org/officeDocument/2006/relationships/theme" Target="../theme/theme14.xml"/><Relationship Id="rId4" Type="http://schemas.openxmlformats.org/officeDocument/2006/relationships/slideLayout" Target="../slideLayouts/slideLayout3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theme" Target="../theme/theme9.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b="0" i="0" dirty="0">
              <a:solidFill>
                <a:srgbClr val="FFFFFF"/>
              </a:solidFill>
              <a:latin typeface="Cambria" panose="02040503050406030204" pitchFamily="18" charset="0"/>
              <a:ea typeface="MS PGothic"/>
              <a:cs typeface="MS PGothic"/>
            </a:endParaRPr>
          </a:p>
        </p:txBody>
      </p:sp>
      <p:sp>
        <p:nvSpPr>
          <p:cNvPr id="7171"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7172"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513394938"/>
      </p:ext>
    </p:extLst>
  </p:cSld>
  <p:clrMap bg1="lt1" tx1="dk1" bg2="lt2" tx2="dk2" accent1="accent1" accent2="accent2" accent3="accent3" accent4="accent4" accent5="accent5" accent6="accent6" hlink="hlink" folHlink="folHlink"/>
  <p:sldLayoutIdLst>
    <p:sldLayoutId id="214748370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57914239"/>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495633918"/>
      </p:ext>
    </p:extLst>
  </p:cSld>
  <p:clrMap bg1="lt1" tx1="dk1" bg2="lt2" tx2="dk2" accent1="accent1" accent2="accent2" accent3="accent3" accent4="accent4" accent5="accent5" accent6="accent6" hlink="hlink" folHlink="folHlink"/>
  <p:sldLayoutIdLst>
    <p:sldLayoutId id="2147483706"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87767964"/>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44"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0" y="663204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160945414"/>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 id="2147483717"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926072915"/>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711"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9.emf"/><Relationship Id="rId13" Type="http://schemas.openxmlformats.org/officeDocument/2006/relationships/image" Target="../media/image24.emf"/><Relationship Id="rId18" Type="http://schemas.openxmlformats.org/officeDocument/2006/relationships/image" Target="../media/image29.emf"/><Relationship Id="rId3" Type="http://schemas.openxmlformats.org/officeDocument/2006/relationships/image" Target="../media/image14.emf"/><Relationship Id="rId7" Type="http://schemas.openxmlformats.org/officeDocument/2006/relationships/image" Target="../media/image18.emf"/><Relationship Id="rId12" Type="http://schemas.openxmlformats.org/officeDocument/2006/relationships/image" Target="../media/image23.emf"/><Relationship Id="rId17" Type="http://schemas.openxmlformats.org/officeDocument/2006/relationships/image" Target="../media/image28.emf"/><Relationship Id="rId2" Type="http://schemas.openxmlformats.org/officeDocument/2006/relationships/notesSlide" Target="../notesSlides/notesSlide22.xml"/><Relationship Id="rId16" Type="http://schemas.openxmlformats.org/officeDocument/2006/relationships/image" Target="../media/image27.emf"/><Relationship Id="rId1" Type="http://schemas.openxmlformats.org/officeDocument/2006/relationships/slideLayout" Target="../slideLayouts/slideLayout23.xml"/><Relationship Id="rId6" Type="http://schemas.openxmlformats.org/officeDocument/2006/relationships/image" Target="../media/image17.emf"/><Relationship Id="rId11" Type="http://schemas.openxmlformats.org/officeDocument/2006/relationships/image" Target="../media/image22.emf"/><Relationship Id="rId5" Type="http://schemas.openxmlformats.org/officeDocument/2006/relationships/image" Target="../media/image16.emf"/><Relationship Id="rId15" Type="http://schemas.openxmlformats.org/officeDocument/2006/relationships/image" Target="../media/image26.emf"/><Relationship Id="rId10" Type="http://schemas.openxmlformats.org/officeDocument/2006/relationships/image" Target="../media/image21.emf"/><Relationship Id="rId19" Type="http://schemas.openxmlformats.org/officeDocument/2006/relationships/image" Target="../media/image30.emf"/><Relationship Id="rId4" Type="http://schemas.openxmlformats.org/officeDocument/2006/relationships/image" Target="../media/image15.emf"/><Relationship Id="rId9" Type="http://schemas.openxmlformats.org/officeDocument/2006/relationships/image" Target="../media/image20.emf"/><Relationship Id="rId14" Type="http://schemas.openxmlformats.org/officeDocument/2006/relationships/image" Target="../media/image25.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image" Target="../media/image32.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38.emf"/><Relationship Id="rId13" Type="http://schemas.openxmlformats.org/officeDocument/2006/relationships/image" Target="../media/image43.emf"/><Relationship Id="rId3" Type="http://schemas.openxmlformats.org/officeDocument/2006/relationships/image" Target="../media/image33.emf"/><Relationship Id="rId7" Type="http://schemas.openxmlformats.org/officeDocument/2006/relationships/image" Target="../media/image37.emf"/><Relationship Id="rId12" Type="http://schemas.openxmlformats.org/officeDocument/2006/relationships/image" Target="../media/image42.emf"/><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36.emf"/><Relationship Id="rId11" Type="http://schemas.openxmlformats.org/officeDocument/2006/relationships/image" Target="../media/image41.emf"/><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27.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NkOxfoVOl2g" TargetMode="External"/><Relationship Id="rId2" Type="http://schemas.openxmlformats.org/officeDocument/2006/relationships/notesSlide" Target="../notesSlides/notesSlide29.xml"/><Relationship Id="rId1" Type="http://schemas.openxmlformats.org/officeDocument/2006/relationships/slideLayout" Target="../slideLayouts/slideLayout19.xml"/><Relationship Id="rId5" Type="http://schemas.openxmlformats.org/officeDocument/2006/relationships/hyperlink" Target="https://www.youtube.com/watch?v=quG79jwJiZ4" TargetMode="External"/><Relationship Id="rId4" Type="http://schemas.openxmlformats.org/officeDocument/2006/relationships/image" Target="../media/image45.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4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7GUPY4ZXZME"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emf"/></Relationships>
</file>

<file path=ppt/slides/_rels/slide5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63" y="1350965"/>
            <a:ext cx="5412417" cy="4179887"/>
          </a:xfrm>
        </p:spPr>
        <p:txBody>
          <a:bodyPr>
            <a:normAutofit/>
          </a:bodyPr>
          <a:lstStyle/>
          <a:p>
            <a:pPr algn="ctr" eaLnBrk="1" hangingPunct="1">
              <a:defRPr/>
            </a:pPr>
            <a:r>
              <a:rPr lang="tr-TR" sz="6600" b="1" cap="none" dirty="0">
                <a:ea typeface="MS PGothic" charset="0"/>
                <a:cs typeface="Arial" panose="020B0604020202020204" pitchFamily="34" charset="0"/>
              </a:rPr>
              <a:t>Ekonomi I</a:t>
            </a:r>
            <a:endParaRPr lang="tr-TR" sz="54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tr-TR" altLang="en-US" sz="6600" dirty="0">
                <a:cs typeface="Arial" panose="020B0604020202020204" pitchFamily="34" charset="0"/>
              </a:rPr>
              <a:t>Hafta #9</a:t>
            </a:r>
          </a:p>
        </p:txBody>
      </p:sp>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593767" y="0"/>
            <a:ext cx="11317184" cy="1519238"/>
          </a:xfrm>
        </p:spPr>
        <p:txBody>
          <a:bodyPr/>
          <a:lstStyle/>
          <a:p>
            <a:r>
              <a:rPr lang="tr-TR" altLang="en-US" b="1" dirty="0">
                <a:ea typeface="MS PGothic" charset="-128"/>
                <a:cs typeface="Arial" charset="0"/>
              </a:rPr>
              <a:t>Fiyat Ayrımcılığı: Garip Bir Örnek</a:t>
            </a:r>
          </a:p>
        </p:txBody>
      </p:sp>
      <p:sp>
        <p:nvSpPr>
          <p:cNvPr id="18435" name="Content Placeholder 4"/>
          <p:cNvSpPr>
            <a:spLocks noGrp="1"/>
          </p:cNvSpPr>
          <p:nvPr>
            <p:ph sz="half" idx="1"/>
          </p:nvPr>
        </p:nvSpPr>
        <p:spPr>
          <a:xfrm>
            <a:off x="593767" y="1670050"/>
            <a:ext cx="6266256" cy="5003800"/>
          </a:xfrm>
        </p:spPr>
        <p:txBody>
          <a:bodyPr/>
          <a:lstStyle/>
          <a:p>
            <a:r>
              <a:rPr lang="tr-TR" altLang="en-US" sz="3200" dirty="0" err="1">
                <a:ea typeface="MS PGothic" charset="-128"/>
                <a:cs typeface="Arial" charset="0"/>
              </a:rPr>
              <a:t>Penang'da</a:t>
            </a:r>
            <a:r>
              <a:rPr lang="tr-TR" altLang="en-US" sz="3200" dirty="0">
                <a:ea typeface="MS PGothic" charset="-128"/>
                <a:cs typeface="Arial" charset="0"/>
              </a:rPr>
              <a:t>, Malezya, bir restoran fiyatlarını müşterilerin boyuna göre ayrıştırmıştır, ayrıca yaşlılara indirim uygulamaktadır.</a:t>
            </a:r>
          </a:p>
          <a:p>
            <a:pPr lvl="1">
              <a:defRPr/>
            </a:pPr>
            <a:r>
              <a:rPr lang="tr-TR" sz="2800" dirty="0"/>
              <a:t>Yaşlılar için indirim mantıklı gelebilir fakat boy ölçüsüne göre ayrıştırılan fiyatlara ne demeli!</a:t>
            </a:r>
          </a:p>
          <a:p>
            <a:pPr lvl="1">
              <a:defRPr/>
            </a:pPr>
            <a:r>
              <a:rPr lang="tr-TR" sz="2800" dirty="0"/>
              <a:t>Bu yerel halktan daha uzun olan batılı yabancılar üzerine uygulanmış bir çeşit vergi olabilir.</a:t>
            </a:r>
          </a:p>
          <a:p>
            <a:endParaRPr lang="tr-TR" altLang="en-US" sz="3200" dirty="0">
              <a:ea typeface="MS PGothic" charset="-128"/>
              <a:cs typeface="Arial" charset="0"/>
            </a:endParaRPr>
          </a:p>
        </p:txBody>
      </p:sp>
      <p:pic>
        <p:nvPicPr>
          <p:cNvPr id="5" name="Picture 4" descr="A Malaysian menu poster."/>
          <p:cNvPicPr>
            <a:picLocks noChangeAspect="1"/>
          </p:cNvPicPr>
          <p:nvPr/>
        </p:nvPicPr>
        <p:blipFill>
          <a:blip r:embed="rId3"/>
          <a:stretch>
            <a:fillRect/>
          </a:stretch>
        </p:blipFill>
        <p:spPr>
          <a:xfrm>
            <a:off x="7151826" y="1781470"/>
            <a:ext cx="3295582" cy="4409582"/>
          </a:xfrm>
          <a:prstGeom prst="rect">
            <a:avLst/>
          </a:prstGeom>
        </p:spPr>
      </p:pic>
    </p:spTree>
    <p:extLst>
      <p:ext uri="{BB962C8B-B14F-4D97-AF65-F5344CB8AC3E}">
        <p14:creationId xmlns:p14="http://schemas.microsoft.com/office/powerpoint/2010/main" val="1966765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1981200" y="0"/>
            <a:ext cx="9205356" cy="1519238"/>
          </a:xfrm>
        </p:spPr>
        <p:txBody>
          <a:bodyPr/>
          <a:lstStyle/>
          <a:p>
            <a:r>
              <a:rPr lang="tr-TR" altLang="en-US" b="1" dirty="0">
                <a:ea typeface="MS PGothic" charset="-128"/>
                <a:cs typeface="Arial" charset="0"/>
              </a:rPr>
              <a:t>Fiyat Ayrımcılığı: Hata</a:t>
            </a:r>
          </a:p>
        </p:txBody>
      </p:sp>
      <p:sp>
        <p:nvSpPr>
          <p:cNvPr id="19459" name="Content Placeholder 4"/>
          <p:cNvSpPr>
            <a:spLocks noGrp="1"/>
          </p:cNvSpPr>
          <p:nvPr>
            <p:ph sz="half" idx="1"/>
          </p:nvPr>
        </p:nvSpPr>
        <p:spPr>
          <a:xfrm>
            <a:off x="1981200" y="1603904"/>
            <a:ext cx="8115300" cy="749153"/>
          </a:xfrm>
        </p:spPr>
        <p:txBody>
          <a:bodyPr/>
          <a:lstStyle/>
          <a:p>
            <a:r>
              <a:rPr lang="tr-TR" altLang="en-US" sz="3200" dirty="0">
                <a:ea typeface="MS PGothic" charset="-128"/>
                <a:cs typeface="Arial" charset="0"/>
              </a:rPr>
              <a:t>Bu resimdeki yanlış nedir?</a:t>
            </a:r>
          </a:p>
        </p:txBody>
      </p:sp>
      <p:pic>
        <p:nvPicPr>
          <p:cNvPr id="5" name="Picture 4" descr="The price of ale cans; single cans are 3 euros or any 2 cans are 7 euros."/>
          <p:cNvPicPr>
            <a:picLocks noChangeAspect="1"/>
          </p:cNvPicPr>
          <p:nvPr/>
        </p:nvPicPr>
        <p:blipFill>
          <a:blip r:embed="rId3"/>
          <a:stretch>
            <a:fillRect/>
          </a:stretch>
        </p:blipFill>
        <p:spPr>
          <a:xfrm>
            <a:off x="3450230" y="2504871"/>
            <a:ext cx="5291543" cy="3952017"/>
          </a:xfrm>
          <a:prstGeom prst="rect">
            <a:avLst/>
          </a:prstGeom>
        </p:spPr>
      </p:pic>
    </p:spTree>
    <p:extLst>
      <p:ext uri="{BB962C8B-B14F-4D97-AF65-F5344CB8AC3E}">
        <p14:creationId xmlns:p14="http://schemas.microsoft.com/office/powerpoint/2010/main" val="4922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9219" name="Content Placeholder 2"/>
          <p:cNvSpPr>
            <a:spLocks noGrp="1"/>
          </p:cNvSpPr>
          <p:nvPr>
            <p:ph idx="1"/>
          </p:nvPr>
        </p:nvSpPr>
        <p:spPr>
          <a:xfrm>
            <a:off x="609600" y="1712913"/>
            <a:ext cx="10972800" cy="4895850"/>
          </a:xfrm>
        </p:spPr>
        <p:txBody>
          <a:bodyPr/>
          <a:lstStyle/>
          <a:p>
            <a:r>
              <a:rPr lang="tr-TR" sz="3200" dirty="0">
                <a:ea typeface="MS PGothic" charset="0"/>
              </a:rPr>
              <a:t>Fiyat Ayrımcılığı</a:t>
            </a:r>
          </a:p>
          <a:p>
            <a:pPr lvl="1"/>
            <a:r>
              <a:rPr lang="tr-TR" sz="2800" dirty="0">
                <a:ea typeface="MS PGothic" charset="0"/>
              </a:rPr>
              <a:t>Bir firma </a:t>
            </a:r>
            <a:r>
              <a:rPr lang="tr-TR" sz="2800" dirty="0">
                <a:solidFill>
                  <a:srgbClr val="FF0000"/>
                </a:solidFill>
                <a:ea typeface="MS PGothic" charset="0"/>
              </a:rPr>
              <a:t>maliyet farkıyla ilişkisi olmayan nedenlerden dolayı</a:t>
            </a:r>
            <a:r>
              <a:rPr lang="tr-TR" sz="2800" dirty="0">
                <a:ea typeface="MS PGothic" charset="0"/>
              </a:rPr>
              <a:t> aynı ürünü farklı gruplara farklı fiyatlarla satıyorsa gerçekleşir.</a:t>
            </a:r>
          </a:p>
          <a:p>
            <a:r>
              <a:rPr lang="tr-TR" sz="3200" dirty="0">
                <a:ea typeface="MS PGothic" charset="0"/>
              </a:rPr>
              <a:t>Ayrımcılık</a:t>
            </a:r>
          </a:p>
          <a:p>
            <a:pPr lvl="1"/>
            <a:r>
              <a:rPr lang="tr-TR" sz="2800" dirty="0">
                <a:ea typeface="MS PGothic" charset="0"/>
              </a:rPr>
              <a:t>Negatif bir çağrışımı vardır.</a:t>
            </a:r>
          </a:p>
          <a:p>
            <a:pPr lvl="1"/>
            <a:r>
              <a:rPr lang="tr-TR" sz="2800" dirty="0">
                <a:ea typeface="MS PGothic" charset="0"/>
              </a:rPr>
              <a:t>Buna rağmen, bu bölümde göreceğiz ki fiyat ayrımcılığı hem firmalara hem de tüketicilere yarar sağlar.</a:t>
            </a:r>
            <a:endParaRPr lang="tr-TR" altLang="ja-JP" sz="2800" dirty="0">
              <a:ea typeface="MS PGothic" charset="0"/>
            </a:endParaRPr>
          </a:p>
          <a:p>
            <a:pPr lvl="1"/>
            <a:r>
              <a:rPr lang="tr-TR" altLang="en-US" sz="2800" dirty="0">
                <a:ea typeface="MS PGothic" charset="-128"/>
                <a:cs typeface="Arial" charset="0"/>
              </a:rPr>
              <a:t>Fiyat ayrımcılığı yararlıdır çünkü piyasaların daha etkin çalışmasını sağlar.</a:t>
            </a:r>
            <a:endParaRPr lang="tr-TR" sz="2800" dirty="0">
              <a:ea typeface="MS PGothic" charset="0"/>
            </a:endParaRPr>
          </a:p>
        </p:txBody>
      </p:sp>
    </p:spTree>
    <p:extLst>
      <p:ext uri="{BB962C8B-B14F-4D97-AF65-F5344CB8AC3E}">
        <p14:creationId xmlns:p14="http://schemas.microsoft.com/office/powerpoint/2010/main" val="40144557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1" end="1"/>
                                            </p:txEl>
                                          </p:spTgt>
                                        </p:tgtEl>
                                        <p:attrNameLst>
                                          <p:attrName>style.visibility</p:attrName>
                                        </p:attrNameLst>
                                      </p:cBhvr>
                                      <p:to>
                                        <p:strVal val="visible"/>
                                      </p:to>
                                    </p:set>
                                    <p:animEffect transition="in" filter="barn(inVertical)">
                                      <p:cBhvr>
                                        <p:cTn id="7" dur="500"/>
                                        <p:tgtEl>
                                          <p:spTgt spid="921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9219">
                                            <p:txEl>
                                              <p:pRg st="2" end="2"/>
                                            </p:txEl>
                                          </p:spTgt>
                                        </p:tgtEl>
                                        <p:attrNameLst>
                                          <p:attrName>style.visibility</p:attrName>
                                        </p:attrNameLst>
                                      </p:cBhvr>
                                      <p:to>
                                        <p:strVal val="visible"/>
                                      </p:to>
                                    </p:set>
                                    <p:animEffect transition="in" filter="barn(inVertical)">
                                      <p:cBhvr>
                                        <p:cTn id="12" dur="500"/>
                                        <p:tgtEl>
                                          <p:spTgt spid="9219">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9219">
                                            <p:txEl>
                                              <p:pRg st="3" end="3"/>
                                            </p:txEl>
                                          </p:spTgt>
                                        </p:tgtEl>
                                        <p:attrNameLst>
                                          <p:attrName>style.visibility</p:attrName>
                                        </p:attrNameLst>
                                      </p:cBhvr>
                                      <p:to>
                                        <p:strVal val="visible"/>
                                      </p:to>
                                    </p:set>
                                    <p:animEffect transition="in" filter="barn(inVertical)">
                                      <p:cBhvr>
                                        <p:cTn id="17" dur="500"/>
                                        <p:tgtEl>
                                          <p:spTgt spid="9219">
                                            <p:txEl>
                                              <p:pRg st="3" end="3"/>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9219">
                                            <p:txEl>
                                              <p:pRg st="4" end="4"/>
                                            </p:txEl>
                                          </p:spTgt>
                                        </p:tgtEl>
                                        <p:attrNameLst>
                                          <p:attrName>style.visibility</p:attrName>
                                        </p:attrNameLst>
                                      </p:cBhvr>
                                      <p:to>
                                        <p:strVal val="visible"/>
                                      </p:to>
                                    </p:set>
                                    <p:animEffect transition="in" filter="barn(inVertical)">
                                      <p:cBhvr>
                                        <p:cTn id="20" dur="500"/>
                                        <p:tgtEl>
                                          <p:spTgt spid="9219">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9219">
                                            <p:txEl>
                                              <p:pRg st="5" end="5"/>
                                            </p:txEl>
                                          </p:spTgt>
                                        </p:tgtEl>
                                        <p:attrNameLst>
                                          <p:attrName>style.visibility</p:attrName>
                                        </p:attrNameLst>
                                      </p:cBhvr>
                                      <p:to>
                                        <p:strVal val="visible"/>
                                      </p:to>
                                    </p:set>
                                    <p:animEffect transition="in" filter="barn(inVertical)">
                                      <p:cBhvr>
                                        <p:cTn id="23" dur="500"/>
                                        <p:tgtEl>
                                          <p:spTgt spid="921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842" y="58831"/>
            <a:ext cx="10972800" cy="1527337"/>
          </a:xfrm>
        </p:spPr>
        <p:txBody>
          <a:bodyPr/>
          <a:lstStyle/>
          <a:p>
            <a:r>
              <a:rPr lang="tr-TR" b="1" dirty="0"/>
              <a:t>Fiyat Ayrımcılığının Önemi</a:t>
            </a:r>
          </a:p>
        </p:txBody>
      </p:sp>
      <p:sp>
        <p:nvSpPr>
          <p:cNvPr id="3" name="Content Placeholder 2"/>
          <p:cNvSpPr>
            <a:spLocks noGrp="1"/>
          </p:cNvSpPr>
          <p:nvPr>
            <p:ph idx="1"/>
          </p:nvPr>
        </p:nvSpPr>
        <p:spPr>
          <a:xfrm>
            <a:off x="183444" y="1586168"/>
            <a:ext cx="12008556" cy="4896248"/>
          </a:xfrm>
        </p:spPr>
        <p:txBody>
          <a:bodyPr/>
          <a:lstStyle/>
          <a:p>
            <a:r>
              <a:rPr lang="tr-TR" sz="2400" dirty="0"/>
              <a:t>Fiyat ayrımcılığı çok sık gerçekleşir.</a:t>
            </a:r>
          </a:p>
          <a:p>
            <a:r>
              <a:rPr lang="tr-TR" sz="2400" dirty="0"/>
              <a:t>Üreticinin amacı: tüketici fazlasını (birazını ya da hepsini) elde etmek.</a:t>
            </a:r>
          </a:p>
          <a:p>
            <a:r>
              <a:rPr lang="tr-TR" sz="2400" dirty="0" err="1"/>
              <a:t>Pigou</a:t>
            </a:r>
            <a:r>
              <a:rPr lang="tr-TR" sz="2400" dirty="0"/>
              <a:t> (1920) tarafından sınıflandırılan farklı fiyat ayrımcılığı tipleri:</a:t>
            </a:r>
          </a:p>
          <a:p>
            <a:pPr lvl="1"/>
            <a:r>
              <a:rPr lang="tr-TR" sz="2400" b="1" dirty="0"/>
              <a:t>Birinci-Derece Fiyat Ayrımcılığı (Tam Fiyat Ayrımcılığı): </a:t>
            </a:r>
            <a:r>
              <a:rPr lang="tr-TR" sz="2400" dirty="0"/>
              <a:t>Aynı ürün için her bir tüketiciye farklı fiyat uygulanması.</a:t>
            </a:r>
          </a:p>
          <a:p>
            <a:pPr lvl="1"/>
            <a:r>
              <a:rPr lang="tr-TR" sz="2400" b="1" dirty="0"/>
              <a:t>İkinci-Derece Fiyat Ayrımcılığı :</a:t>
            </a:r>
            <a:r>
              <a:rPr lang="tr-TR" sz="2400" dirty="0"/>
              <a:t> Aynı ürünün daha büyük miktarlarını daha küçük birim fiyattan satılması.</a:t>
            </a:r>
          </a:p>
          <a:p>
            <a:pPr lvl="1"/>
            <a:r>
              <a:rPr lang="tr-TR" sz="2400" b="1" dirty="0"/>
              <a:t>Üçüncü-Derece Fiyat Ayrımcılığı :</a:t>
            </a:r>
            <a:r>
              <a:rPr lang="tr-TR" sz="2400" dirty="0"/>
              <a:t> Aynı ürünün farklı gruplara farklı fiyatlardan satılması.</a:t>
            </a:r>
          </a:p>
          <a:p>
            <a:pPr lvl="1"/>
            <a:r>
              <a:rPr lang="tr-TR" sz="2400" dirty="0">
                <a:solidFill>
                  <a:srgbClr val="FF0000"/>
                </a:solidFill>
              </a:rPr>
              <a:t>Bu derste uğraştığımız firmanın tekel olduğunu varsayıp </a:t>
            </a:r>
            <a:r>
              <a:rPr lang="tr-TR" sz="2400" b="1" dirty="0">
                <a:solidFill>
                  <a:srgbClr val="FF0000"/>
                </a:solidFill>
              </a:rPr>
              <a:t>sadece birinci ve üçüncü-derece fiyat ayrımcılığını</a:t>
            </a:r>
            <a:r>
              <a:rPr lang="tr-TR" sz="2400" dirty="0">
                <a:solidFill>
                  <a:srgbClr val="FF0000"/>
                </a:solidFill>
              </a:rPr>
              <a:t> inceleyeceğiz.</a:t>
            </a:r>
          </a:p>
        </p:txBody>
      </p:sp>
    </p:spTree>
    <p:extLst>
      <p:ext uri="{BB962C8B-B14F-4D97-AF65-F5344CB8AC3E}">
        <p14:creationId xmlns:p14="http://schemas.microsoft.com/office/powerpoint/2010/main" val="1072804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477" y="1890896"/>
            <a:ext cx="11309559" cy="37817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4" name="Title 1"/>
          <p:cNvSpPr txBox="1">
            <a:spLocks/>
          </p:cNvSpPr>
          <p:nvPr/>
        </p:nvSpPr>
        <p:spPr>
          <a:xfrm>
            <a:off x="722489" y="254052"/>
            <a:ext cx="10972800" cy="846616"/>
          </a:xfrm>
          <a:prstGeom prst="rect">
            <a:avLst/>
          </a:prstGeom>
        </p:spPr>
        <p:txBody>
          <a:bodyPr/>
          <a:lstStyle>
            <a:lvl1pPr algn="ctr" defTabSz="457200" rtl="0" eaLnBrk="0" fontAlgn="base" hangingPunct="0">
              <a:spcBef>
                <a:spcPct val="0"/>
              </a:spcBef>
              <a:spcAft>
                <a:spcPct val="0"/>
              </a:spcAft>
              <a:defRPr sz="4400" b="1">
                <a:solidFill>
                  <a:schemeClr val="tx1"/>
                </a:solidFill>
                <a:latin typeface="+mj-lt"/>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a:lstStyle>
          <a:p>
            <a:r>
              <a:rPr lang="tr-TR" dirty="0">
                <a:latin typeface="Cambria" panose="02040503050406030204" pitchFamily="18" charset="0"/>
                <a:ea typeface="MS PGothic" charset="0"/>
              </a:rPr>
              <a:t>Tekelci Firma</a:t>
            </a:r>
          </a:p>
        </p:txBody>
      </p:sp>
      <p:sp>
        <p:nvSpPr>
          <p:cNvPr id="7" name="Rectangle 6">
            <a:extLst>
              <a:ext uri="{FF2B5EF4-FFF2-40B4-BE49-F238E27FC236}">
                <a16:creationId xmlns:a16="http://schemas.microsoft.com/office/drawing/2014/main" id="{02539C5C-DCC8-F24C-8305-1F0AB4981429}"/>
              </a:ext>
            </a:extLst>
          </p:cNvPr>
          <p:cNvSpPr/>
          <p:nvPr/>
        </p:nvSpPr>
        <p:spPr>
          <a:xfrm>
            <a:off x="674989" y="2648738"/>
            <a:ext cx="11198047" cy="538333"/>
          </a:xfrm>
          <a:prstGeom prst="rect">
            <a:avLst/>
          </a:prstGeom>
          <a:solidFill>
            <a:srgbClr val="9ED04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Tekel Firmaların Özellikleri</a:t>
            </a:r>
          </a:p>
        </p:txBody>
      </p:sp>
      <p:sp>
        <p:nvSpPr>
          <p:cNvPr id="8" name="Rectangle 7">
            <a:extLst>
              <a:ext uri="{FF2B5EF4-FFF2-40B4-BE49-F238E27FC236}">
                <a16:creationId xmlns:a16="http://schemas.microsoft.com/office/drawing/2014/main" id="{11DA0730-9006-3F44-B8D2-1EAA68AFDB21}"/>
              </a:ext>
            </a:extLst>
          </p:cNvPr>
          <p:cNvSpPr/>
          <p:nvPr/>
        </p:nvSpPr>
        <p:spPr>
          <a:xfrm>
            <a:off x="1114148" y="3387133"/>
            <a:ext cx="2962131"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 bir satıcı</a:t>
            </a:r>
          </a:p>
        </p:txBody>
      </p:sp>
      <p:sp>
        <p:nvSpPr>
          <p:cNvPr id="9" name="Rectangle 8">
            <a:extLst>
              <a:ext uri="{FF2B5EF4-FFF2-40B4-BE49-F238E27FC236}">
                <a16:creationId xmlns:a16="http://schemas.microsoft.com/office/drawing/2014/main" id="{0A06B0E5-0CFB-964A-9EEF-CD9C61BDC847}"/>
              </a:ext>
            </a:extLst>
          </p:cNvPr>
          <p:cNvSpPr/>
          <p:nvPr/>
        </p:nvSpPr>
        <p:spPr>
          <a:xfrm>
            <a:off x="1114148" y="3986158"/>
            <a:ext cx="5108522"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latin typeface="Cambria"/>
                <a:ea typeface="ＭＳ 明朝"/>
                <a:cs typeface="Cambria"/>
              </a:rPr>
              <a:t>İkamesi olmayan özel bir ürün</a:t>
            </a:r>
            <a:endParaRPr lang="tr-TR" sz="2400" b="1" dirty="0">
              <a:effectLst/>
              <a:latin typeface="Cambria"/>
              <a:ea typeface="ＭＳ 明朝"/>
              <a:cs typeface="Cambria"/>
            </a:endParaRPr>
          </a:p>
        </p:txBody>
      </p:sp>
      <p:sp>
        <p:nvSpPr>
          <p:cNvPr id="10" name="Rectangle 9">
            <a:extLst>
              <a:ext uri="{FF2B5EF4-FFF2-40B4-BE49-F238E27FC236}">
                <a16:creationId xmlns:a16="http://schemas.microsoft.com/office/drawing/2014/main" id="{3CC5F4F6-A91B-FE4B-9516-BEAC71D69A20}"/>
              </a:ext>
            </a:extLst>
          </p:cNvPr>
          <p:cNvSpPr/>
          <p:nvPr/>
        </p:nvSpPr>
        <p:spPr>
          <a:xfrm>
            <a:off x="1105316" y="4542521"/>
            <a:ext cx="3941698" cy="334263"/>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Yüksek giriş engelleri</a:t>
            </a:r>
          </a:p>
        </p:txBody>
      </p:sp>
      <p:sp>
        <p:nvSpPr>
          <p:cNvPr id="11" name="Rectangle 10">
            <a:extLst>
              <a:ext uri="{FF2B5EF4-FFF2-40B4-BE49-F238E27FC236}">
                <a16:creationId xmlns:a16="http://schemas.microsoft.com/office/drawing/2014/main" id="{A4D46F1F-8C4C-E248-8B5C-26ED04BC60D0}"/>
              </a:ext>
            </a:extLst>
          </p:cNvPr>
          <p:cNvSpPr/>
          <p:nvPr/>
        </p:nvSpPr>
        <p:spPr>
          <a:xfrm>
            <a:off x="1117191" y="5114098"/>
            <a:ext cx="2962131"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Fiyat yapıcısı</a:t>
            </a:r>
          </a:p>
        </p:txBody>
      </p:sp>
    </p:spTree>
    <p:extLst>
      <p:ext uri="{BB962C8B-B14F-4D97-AF65-F5344CB8AC3E}">
        <p14:creationId xmlns:p14="http://schemas.microsoft.com/office/powerpoint/2010/main" val="32373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674" name="Picture 2" descr="FIG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4165" y="352249"/>
            <a:ext cx="7923670" cy="618065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2" name="TextBox 1"/>
          <p:cNvSpPr txBox="1"/>
          <p:nvPr/>
        </p:nvSpPr>
        <p:spPr>
          <a:xfrm>
            <a:off x="8822856" y="3442578"/>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4" name="Rectangle 3">
            <a:extLst>
              <a:ext uri="{FF2B5EF4-FFF2-40B4-BE49-F238E27FC236}">
                <a16:creationId xmlns:a16="http://schemas.microsoft.com/office/drawing/2014/main" id="{C4B2C4C1-6C05-1E41-890C-AF4C4EF1A3C1}"/>
              </a:ext>
            </a:extLst>
          </p:cNvPr>
          <p:cNvSpPr/>
          <p:nvPr/>
        </p:nvSpPr>
        <p:spPr>
          <a:xfrm>
            <a:off x="1992920" y="274802"/>
            <a:ext cx="6829936"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 Fiyat vs. Fiyat Ayrımcılığı (Üçüncü-Derece)</a:t>
            </a:r>
          </a:p>
        </p:txBody>
      </p:sp>
      <p:sp>
        <p:nvSpPr>
          <p:cNvPr id="5" name="Rectangle 4">
            <a:extLst>
              <a:ext uri="{FF2B5EF4-FFF2-40B4-BE49-F238E27FC236}">
                <a16:creationId xmlns:a16="http://schemas.microsoft.com/office/drawing/2014/main" id="{85B135CF-E9CD-2741-B30D-EB6528695D57}"/>
              </a:ext>
            </a:extLst>
          </p:cNvPr>
          <p:cNvSpPr/>
          <p:nvPr/>
        </p:nvSpPr>
        <p:spPr>
          <a:xfrm>
            <a:off x="2242915" y="679260"/>
            <a:ext cx="78002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6" name="Rectangle 5">
            <a:extLst>
              <a:ext uri="{FF2B5EF4-FFF2-40B4-BE49-F238E27FC236}">
                <a16:creationId xmlns:a16="http://schemas.microsoft.com/office/drawing/2014/main" id="{EA4A2EBA-D5C4-AA4A-A46B-8A0C9D4262BB}"/>
              </a:ext>
            </a:extLst>
          </p:cNvPr>
          <p:cNvSpPr/>
          <p:nvPr/>
        </p:nvSpPr>
        <p:spPr>
          <a:xfrm>
            <a:off x="7859623" y="5223889"/>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FD386B59-43BB-AD46-B6D1-2FA6AC1ADB64}"/>
              </a:ext>
            </a:extLst>
          </p:cNvPr>
          <p:cNvSpPr/>
          <p:nvPr/>
        </p:nvSpPr>
        <p:spPr>
          <a:xfrm>
            <a:off x="5407888" y="591358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Tek Fiyat</a:t>
            </a:r>
          </a:p>
        </p:txBody>
      </p:sp>
    </p:spTree>
    <p:extLst>
      <p:ext uri="{BB962C8B-B14F-4D97-AF65-F5344CB8AC3E}">
        <p14:creationId xmlns:p14="http://schemas.microsoft.com/office/powerpoint/2010/main" val="3173937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a:xfrm>
            <a:off x="609600" y="69"/>
            <a:ext cx="10972800" cy="1527175"/>
          </a:xfrm>
        </p:spPr>
        <p:txBody>
          <a:bodyPr/>
          <a:lstStyle/>
          <a:p>
            <a:r>
              <a:rPr lang="tr-TR" b="1" dirty="0">
                <a:ea typeface="MS PGothic" charset="0"/>
              </a:rPr>
              <a:t>Fiyat Ayrımcılığının Koşulları</a:t>
            </a:r>
          </a:p>
        </p:txBody>
      </p:sp>
      <p:sp>
        <p:nvSpPr>
          <p:cNvPr id="11267" name="Content Placeholder 2"/>
          <p:cNvSpPr>
            <a:spLocks noGrp="1"/>
          </p:cNvSpPr>
          <p:nvPr>
            <p:ph idx="1"/>
          </p:nvPr>
        </p:nvSpPr>
        <p:spPr>
          <a:xfrm>
            <a:off x="609600" y="1712913"/>
            <a:ext cx="10972800" cy="4895850"/>
          </a:xfrm>
        </p:spPr>
        <p:txBody>
          <a:bodyPr/>
          <a:lstStyle/>
          <a:p>
            <a:r>
              <a:rPr lang="tr-TR" dirty="0">
                <a:ea typeface="MS PGothic" charset="0"/>
              </a:rPr>
              <a:t>Fiyat ayrımcılığının başarılı olabilmesi için iki koşulun gerçekleşmesi gerekir. </a:t>
            </a:r>
          </a:p>
          <a:p>
            <a:pPr marL="971550" lvl="1" indent="-514350">
              <a:buFont typeface="Calibri" charset="0"/>
              <a:buAutoNum type="arabicPeriod"/>
            </a:pPr>
            <a:r>
              <a:rPr lang="tr-TR" dirty="0">
                <a:ea typeface="MS PGothic" charset="0"/>
              </a:rPr>
              <a:t>Firmanın talebin fiyat esnekliği farklı (farklı ödeme istekliliği) olan tüketici gruplarını ayırt edebilmesi gerekir.</a:t>
            </a:r>
          </a:p>
          <a:p>
            <a:pPr marL="971550" lvl="1" indent="-514350">
              <a:buFont typeface="Calibri" charset="0"/>
              <a:buAutoNum type="arabicPeriod"/>
            </a:pPr>
            <a:r>
              <a:rPr lang="tr-TR" dirty="0">
                <a:ea typeface="MS PGothic" charset="0"/>
              </a:rPr>
              <a:t>Firmanın mal ya da hizmetin tekrar satılmasını engellemesi gerekir.</a:t>
            </a:r>
          </a:p>
          <a:p>
            <a:pPr lvl="1">
              <a:buFont typeface="Wingdings" pitchFamily="2" charset="2"/>
              <a:buChar char="Ø"/>
            </a:pPr>
            <a:r>
              <a:rPr lang="tr-TR" sz="2400" b="1" dirty="0">
                <a:solidFill>
                  <a:srgbClr val="FF0000"/>
                </a:solidFill>
                <a:ea typeface="MS PGothic" charset="0"/>
              </a:rPr>
              <a:t>Dikkat edin ki fiyat ayrımcılığının yapılabilmesi için firmanın biraz da olsa piyasa gücüne sahip olması gerekir. </a:t>
            </a:r>
          </a:p>
          <a:p>
            <a:pPr marL="971550" lvl="1" indent="-514350">
              <a:buFont typeface="Calibri" charset="0"/>
              <a:buAutoNum type="arabicPeriod"/>
            </a:pPr>
            <a:endParaRPr lang="tr-TR" dirty="0">
              <a:ea typeface="MS PGothic" charset="0"/>
            </a:endParaRPr>
          </a:p>
        </p:txBody>
      </p:sp>
    </p:spTree>
    <p:extLst>
      <p:ext uri="{BB962C8B-B14F-4D97-AF65-F5344CB8AC3E}">
        <p14:creationId xmlns:p14="http://schemas.microsoft.com/office/powerpoint/2010/main" val="421062330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1267">
                                            <p:txEl>
                                              <p:pRg st="2" end="2"/>
                                            </p:txEl>
                                          </p:spTgt>
                                        </p:tgtEl>
                                        <p:attrNameLst>
                                          <p:attrName>style.visibility</p:attrName>
                                        </p:attrNameLst>
                                      </p:cBhvr>
                                      <p:to>
                                        <p:strVal val="visible"/>
                                      </p:to>
                                    </p:set>
                                    <p:animEffect transition="in" filter="barn(inVertical)">
                                      <p:cBhvr>
                                        <p:cTn id="12" dur="500"/>
                                        <p:tgtEl>
                                          <p:spTgt spid="1126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1267">
                                            <p:txEl>
                                              <p:pRg st="3" end="3"/>
                                            </p:txEl>
                                          </p:spTgt>
                                        </p:tgtEl>
                                        <p:attrNameLst>
                                          <p:attrName>style.visibility</p:attrName>
                                        </p:attrNameLst>
                                      </p:cBhvr>
                                      <p:to>
                                        <p:strVal val="visible"/>
                                      </p:to>
                                    </p:set>
                                    <p:animEffect transition="in" filter="barn(inVertical)">
                                      <p:cBhvr>
                                        <p:cTn id="17" dur="500"/>
                                        <p:tgtEl>
                                          <p:spTgt spid="1126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09600" y="69"/>
            <a:ext cx="10972800" cy="1527175"/>
          </a:xfrm>
        </p:spPr>
        <p:txBody>
          <a:bodyPr/>
          <a:lstStyle/>
          <a:p>
            <a:r>
              <a:rPr lang="tr-TR" b="1" dirty="0">
                <a:ea typeface="MS PGothic" charset="0"/>
              </a:rPr>
              <a:t>Tüketici Gruplarını Ayırt Etmek</a:t>
            </a:r>
          </a:p>
        </p:txBody>
      </p:sp>
      <p:sp>
        <p:nvSpPr>
          <p:cNvPr id="12291" name="Content Placeholder 2"/>
          <p:cNvSpPr>
            <a:spLocks noGrp="1"/>
          </p:cNvSpPr>
          <p:nvPr>
            <p:ph idx="1"/>
          </p:nvPr>
        </p:nvSpPr>
        <p:spPr>
          <a:xfrm>
            <a:off x="609600" y="1712913"/>
            <a:ext cx="10972800" cy="4895850"/>
          </a:xfrm>
        </p:spPr>
        <p:txBody>
          <a:bodyPr/>
          <a:lstStyle/>
          <a:p>
            <a:r>
              <a:rPr lang="tr-TR" sz="2800" dirty="0">
                <a:ea typeface="MS PGothic" charset="0"/>
              </a:rPr>
              <a:t>Genel kural</a:t>
            </a:r>
          </a:p>
          <a:p>
            <a:pPr lvl="1"/>
            <a:r>
              <a:rPr lang="tr-TR" sz="2400" dirty="0">
                <a:ea typeface="MS PGothic" charset="0"/>
              </a:rPr>
              <a:t>Talebi inelastik olan tüketicilere yüksek fiyat uygula. Neden?</a:t>
            </a:r>
          </a:p>
          <a:p>
            <a:pPr lvl="1"/>
            <a:r>
              <a:rPr lang="tr-TR" sz="2400" dirty="0">
                <a:ea typeface="MS PGothic" charset="0"/>
              </a:rPr>
              <a:t>Talebi elastik olan tüketicilere düşük fiyat uygula. Neden?</a:t>
            </a:r>
          </a:p>
          <a:p>
            <a:r>
              <a:rPr lang="tr-TR" sz="2800" dirty="0">
                <a:ea typeface="MS PGothic" charset="0"/>
              </a:rPr>
              <a:t>Bu kişileri nasıl bulabiliriz?</a:t>
            </a:r>
          </a:p>
          <a:p>
            <a:pPr lvl="1"/>
            <a:r>
              <a:rPr lang="tr-TR" sz="2400" dirty="0">
                <a:ea typeface="MS PGothic" charset="0"/>
              </a:rPr>
              <a:t>Tüketicilerin kendi kendilerini gruplara seçmesine izin verin</a:t>
            </a:r>
            <a:r>
              <a:rPr lang="tr-TR" altLang="ja-JP" sz="2400" dirty="0">
                <a:ea typeface="MS PGothic" charset="0"/>
              </a:rPr>
              <a:t>.</a:t>
            </a:r>
          </a:p>
          <a:p>
            <a:pPr lvl="2"/>
            <a:r>
              <a:rPr lang="tr-TR" sz="2200" dirty="0">
                <a:latin typeface="Cambria" panose="02040503050406030204" pitchFamily="18" charset="0"/>
                <a:cs typeface="Arial" charset="0"/>
              </a:rPr>
              <a:t>Belli zamanlarda fiyat indirimleri uygulayın. (Pazar günü film matinesi)</a:t>
            </a:r>
          </a:p>
          <a:p>
            <a:pPr lvl="1"/>
            <a:r>
              <a:rPr lang="tr-TR" sz="2400" dirty="0">
                <a:ea typeface="MS PGothic" charset="0"/>
              </a:rPr>
              <a:t>Tüketicilerin gruplarını ya da kimliklerini göstermesine izin verin.</a:t>
            </a:r>
          </a:p>
          <a:p>
            <a:pPr lvl="2"/>
            <a:r>
              <a:rPr lang="tr-TR" sz="2200" dirty="0">
                <a:latin typeface="Cambria" panose="02040503050406030204" pitchFamily="18" charset="0"/>
                <a:cs typeface="Arial" charset="0"/>
              </a:rPr>
              <a:t>Öğrenci kimliğiniz var mı?  İndirim kazandınız!</a:t>
            </a:r>
          </a:p>
        </p:txBody>
      </p:sp>
    </p:spTree>
    <p:extLst>
      <p:ext uri="{BB962C8B-B14F-4D97-AF65-F5344CB8AC3E}">
        <p14:creationId xmlns:p14="http://schemas.microsoft.com/office/powerpoint/2010/main" val="27855267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2291">
                                            <p:txEl>
                                              <p:pRg st="0" end="0"/>
                                            </p:txEl>
                                          </p:spTgt>
                                        </p:tgtEl>
                                        <p:attrNameLst>
                                          <p:attrName>style.visibility</p:attrName>
                                        </p:attrNameLst>
                                      </p:cBhvr>
                                      <p:to>
                                        <p:strVal val="visible"/>
                                      </p:to>
                                    </p:set>
                                    <p:animEffect transition="in" filter="barn(inVertical)">
                                      <p:cBhvr>
                                        <p:cTn id="12" dur="500"/>
                                        <p:tgtEl>
                                          <p:spTgt spid="12291">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2291">
                                            <p:txEl>
                                              <p:pRg st="2" end="2"/>
                                            </p:txEl>
                                          </p:spTgt>
                                        </p:tgtEl>
                                        <p:attrNameLst>
                                          <p:attrName>style.visibility</p:attrName>
                                        </p:attrNameLst>
                                      </p:cBhvr>
                                      <p:to>
                                        <p:strVal val="visible"/>
                                      </p:to>
                                    </p:set>
                                    <p:animEffect transition="in" filter="barn(inVertical)">
                                      <p:cBhvr>
                                        <p:cTn id="15" dur="500"/>
                                        <p:tgtEl>
                                          <p:spTgt spid="12291">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6" presetClass="entr" presetSubtype="21" fill="hold" nodeType="clickEffect">
                                  <p:stCondLst>
                                    <p:cond delay="0"/>
                                  </p:stCondLst>
                                  <p:childTnLst>
                                    <p:set>
                                      <p:cBhvr>
                                        <p:cTn id="19" dur="1" fill="hold">
                                          <p:stCondLst>
                                            <p:cond delay="0"/>
                                          </p:stCondLst>
                                        </p:cTn>
                                        <p:tgtEl>
                                          <p:spTgt spid="12291">
                                            <p:txEl>
                                              <p:pRg st="4" end="4"/>
                                            </p:txEl>
                                          </p:spTgt>
                                        </p:tgtEl>
                                        <p:attrNameLst>
                                          <p:attrName>style.visibility</p:attrName>
                                        </p:attrNameLst>
                                      </p:cBhvr>
                                      <p:to>
                                        <p:strVal val="visible"/>
                                      </p:to>
                                    </p:set>
                                    <p:animEffect transition="in" filter="barn(inVertical)">
                                      <p:cBhvr>
                                        <p:cTn id="20" dur="500"/>
                                        <p:tgtEl>
                                          <p:spTgt spid="12291">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12291">
                                            <p:txEl>
                                              <p:pRg st="5" end="5"/>
                                            </p:txEl>
                                          </p:spTgt>
                                        </p:tgtEl>
                                        <p:attrNameLst>
                                          <p:attrName>style.visibility</p:attrName>
                                        </p:attrNameLst>
                                      </p:cBhvr>
                                      <p:to>
                                        <p:strVal val="visible"/>
                                      </p:to>
                                    </p:set>
                                    <p:animEffect transition="in" filter="barn(inVertical)">
                                      <p:cBhvr>
                                        <p:cTn id="23" dur="500"/>
                                        <p:tgtEl>
                                          <p:spTgt spid="12291">
                                            <p:txEl>
                                              <p:pRg st="5" end="5"/>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16" presetClass="entr" presetSubtype="21" fill="hold" nodeType="clickEffect">
                                  <p:stCondLst>
                                    <p:cond delay="0"/>
                                  </p:stCondLst>
                                  <p:childTnLst>
                                    <p:set>
                                      <p:cBhvr>
                                        <p:cTn id="27" dur="1" fill="hold">
                                          <p:stCondLst>
                                            <p:cond delay="0"/>
                                          </p:stCondLst>
                                        </p:cTn>
                                        <p:tgtEl>
                                          <p:spTgt spid="12291">
                                            <p:txEl>
                                              <p:pRg st="6" end="6"/>
                                            </p:txEl>
                                          </p:spTgt>
                                        </p:tgtEl>
                                        <p:attrNameLst>
                                          <p:attrName>style.visibility</p:attrName>
                                        </p:attrNameLst>
                                      </p:cBhvr>
                                      <p:to>
                                        <p:strVal val="visible"/>
                                      </p:to>
                                    </p:set>
                                    <p:animEffect transition="in" filter="barn(inVertical)">
                                      <p:cBhvr>
                                        <p:cTn id="28" dur="500"/>
                                        <p:tgtEl>
                                          <p:spTgt spid="12291">
                                            <p:txEl>
                                              <p:pRg st="6" end="6"/>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12291">
                                            <p:txEl>
                                              <p:pRg st="7" end="7"/>
                                            </p:txEl>
                                          </p:spTgt>
                                        </p:tgtEl>
                                        <p:attrNameLst>
                                          <p:attrName>style.visibility</p:attrName>
                                        </p:attrNameLst>
                                      </p:cBhvr>
                                      <p:to>
                                        <p:strVal val="visible"/>
                                      </p:to>
                                    </p:set>
                                    <p:animEffect transition="in" filter="barn(inVertical)">
                                      <p:cBhvr>
                                        <p:cTn id="31" dur="500"/>
                                        <p:tgtEl>
                                          <p:spTgt spid="1229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ICRO_ch11_matine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6592" cy="6858000"/>
          </a:xfrm>
          <a:prstGeom prst="rect">
            <a:avLst/>
          </a:prstGeom>
        </p:spPr>
      </p:pic>
      <p:sp>
        <p:nvSpPr>
          <p:cNvPr id="3" name="Title 2"/>
          <p:cNvSpPr>
            <a:spLocks noGrp="1"/>
          </p:cNvSpPr>
          <p:nvPr>
            <p:ph type="title"/>
          </p:nvPr>
        </p:nvSpPr>
        <p:spPr/>
        <p:txBody>
          <a:bodyPr/>
          <a:lstStyle/>
          <a:p>
            <a:r>
              <a:rPr lang="tr-TR" b="1" spc="100" dirty="0"/>
              <a:t>Şimdi sinemalarda: Ekonomi!</a:t>
            </a:r>
            <a:endParaRPr lang="tr-TR"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a:solidFill>
                  <a:srgbClr val="0A5B74"/>
                </a:solidFill>
                <a:latin typeface="Cambria" panose="02040503050406030204" pitchFamily="18" charset="0"/>
                <a:ea typeface="ＭＳ Ｐゴシック" charset="0"/>
                <a:cs typeface="Arial Narrow"/>
              </a:rPr>
              <a:t>SNAPSHOT</a:t>
            </a:r>
            <a:endParaRPr lang="tr-TR" sz="1600" spc="70" dirty="0">
              <a:solidFill>
                <a:srgbClr val="0A5B74"/>
              </a:solidFill>
              <a:latin typeface="Cambria" panose="02040503050406030204" pitchFamily="18" charset="0"/>
              <a:ea typeface="ＭＳ Ｐゴシック" charset="0"/>
              <a:cs typeface="Arial Narrow"/>
            </a:endParaRPr>
          </a:p>
        </p:txBody>
      </p:sp>
      <p:grpSp>
        <p:nvGrpSpPr>
          <p:cNvPr id="15" name="Group 14"/>
          <p:cNvGrpSpPr/>
          <p:nvPr/>
        </p:nvGrpSpPr>
        <p:grpSpPr>
          <a:xfrm>
            <a:off x="6931380" y="2573869"/>
            <a:ext cx="4820355" cy="1312333"/>
            <a:chOff x="1531228" y="3473855"/>
            <a:chExt cx="3286307" cy="1018286"/>
          </a:xfrm>
        </p:grpSpPr>
        <p:sp>
          <p:nvSpPr>
            <p:cNvPr id="54" name="Rounded Rectangle 53"/>
            <p:cNvSpPr/>
            <p:nvPr/>
          </p:nvSpPr>
          <p:spPr>
            <a:xfrm>
              <a:off x="1531228" y="3473855"/>
              <a:ext cx="3286307" cy="1018286"/>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986343" cy="668681"/>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Matine için talep tipik olarak düşüktür. Bu gösterimler talebi elastik olan grupları cezbeder (düşük fiyat nedeniyle matineye gelen aileler ve belli bir bütçe sınırında yaşayanlar gibi). </a:t>
              </a:r>
            </a:p>
          </p:txBody>
        </p:sp>
      </p:grpSp>
      <p:cxnSp>
        <p:nvCxnSpPr>
          <p:cNvPr id="17" name="Straight Connector 16"/>
          <p:cNvCxnSpPr/>
          <p:nvPr/>
        </p:nvCxnSpPr>
        <p:spPr>
          <a:xfrm flipH="1">
            <a:off x="3002844" y="5751687"/>
            <a:ext cx="3928533" cy="0"/>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grpSp>
        <p:nvGrpSpPr>
          <p:cNvPr id="59" name="Group 58"/>
          <p:cNvGrpSpPr/>
          <p:nvPr/>
        </p:nvGrpSpPr>
        <p:grpSpPr>
          <a:xfrm>
            <a:off x="6931377" y="4314269"/>
            <a:ext cx="4820355" cy="1998133"/>
            <a:chOff x="1527119" y="3473854"/>
            <a:chExt cx="3290415" cy="1716207"/>
          </a:xfrm>
        </p:grpSpPr>
        <p:sp>
          <p:nvSpPr>
            <p:cNvPr id="60" name="Rounded Rectangle 59"/>
            <p:cNvSpPr/>
            <p:nvPr/>
          </p:nvSpPr>
          <p:spPr>
            <a:xfrm>
              <a:off x="1527119" y="3473854"/>
              <a:ext cx="3290415" cy="1716207"/>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61" name="TextBox 60"/>
            <p:cNvSpPr txBox="1"/>
            <p:nvPr/>
          </p:nvSpPr>
          <p:spPr>
            <a:xfrm>
              <a:off x="1719576" y="3594273"/>
              <a:ext cx="3067132" cy="1295319"/>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Büfe/restoran da sinema salonu için kar yaratır. Yüksek fiyatlar elastik talebe sahip tüketicilerin büfeden ya hiçbir şey almamasına ya da içeriye kaçak yemek sokmalarına neden olur. Diğer taraftan, fiyattan ziyade büfenin sağladığı hazır yemek avantajının daha önemli olduğunu düşünen tüketiciler (inelastik talep) büfeden yemek alır.</a:t>
              </a:r>
            </a:p>
          </p:txBody>
        </p:sp>
      </p:grpSp>
      <p:cxnSp>
        <p:nvCxnSpPr>
          <p:cNvPr id="20" name="Elbow Connector 19"/>
          <p:cNvCxnSpPr/>
          <p:nvPr/>
        </p:nvCxnSpPr>
        <p:spPr>
          <a:xfrm>
            <a:off x="7360363" y="1744136"/>
            <a:ext cx="2087589" cy="829733"/>
          </a:xfrm>
          <a:prstGeom prst="bentConnector2">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9125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 y="0"/>
            <a:ext cx="12186591" cy="6858000"/>
          </a:xfrm>
          <a:prstGeom prst="rect">
            <a:avLst/>
          </a:prstGeom>
        </p:spPr>
      </p:pic>
      <p:sp>
        <p:nvSpPr>
          <p:cNvPr id="3" name="Title 2"/>
          <p:cNvSpPr>
            <a:spLocks noGrp="1"/>
          </p:cNvSpPr>
          <p:nvPr>
            <p:ph type="title"/>
          </p:nvPr>
        </p:nvSpPr>
        <p:spPr/>
        <p:txBody>
          <a:bodyPr/>
          <a:lstStyle/>
          <a:p>
            <a:r>
              <a:rPr lang="tr-TR" b="1" spc="100" dirty="0"/>
              <a:t>Şimdi sinemalarda: Ekonomi!</a:t>
            </a:r>
            <a:endParaRPr lang="tr-TR"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a:solidFill>
                  <a:srgbClr val="0A5B74"/>
                </a:solidFill>
                <a:latin typeface="Cambria" panose="02040503050406030204" pitchFamily="18" charset="0"/>
                <a:ea typeface="ＭＳ Ｐゴシック" charset="0"/>
                <a:cs typeface="Arial Narrow"/>
              </a:rPr>
              <a:t>SNAPSHOT</a:t>
            </a:r>
            <a:endParaRPr lang="tr-TR" sz="1600" spc="70" dirty="0">
              <a:solidFill>
                <a:srgbClr val="0A5B74"/>
              </a:solidFill>
              <a:latin typeface="Cambria" panose="02040503050406030204" pitchFamily="18" charset="0"/>
              <a:ea typeface="ＭＳ Ｐゴシック" charset="0"/>
              <a:cs typeface="Arial Narrow"/>
            </a:endParaRPr>
          </a:p>
        </p:txBody>
      </p:sp>
      <p:grpSp>
        <p:nvGrpSpPr>
          <p:cNvPr id="15" name="Group 14"/>
          <p:cNvGrpSpPr/>
          <p:nvPr/>
        </p:nvGrpSpPr>
        <p:grpSpPr>
          <a:xfrm>
            <a:off x="462843" y="2755901"/>
            <a:ext cx="4131732" cy="1549400"/>
            <a:chOff x="1548520" y="3489684"/>
            <a:chExt cx="3164278" cy="965525"/>
          </a:xfrm>
        </p:grpSpPr>
        <p:sp>
          <p:nvSpPr>
            <p:cNvPr id="54" name="Rounded Rectangle 53"/>
            <p:cNvSpPr/>
            <p:nvPr/>
          </p:nvSpPr>
          <p:spPr>
            <a:xfrm>
              <a:off x="1548520" y="3489684"/>
              <a:ext cx="3164278" cy="965525"/>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833734" cy="671280"/>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Akşam saatlerinde gösterime giren filmler daha çok yetişkinlerin ve çiftlerin ilgisini çeker. Bu grup inelastik olduğundan dolayı fiyat filmin zamanını ve yerini belirleyen bir faktör değildir.</a:t>
              </a:r>
            </a:p>
          </p:txBody>
        </p:sp>
      </p:grpSp>
      <p:cxnSp>
        <p:nvCxnSpPr>
          <p:cNvPr id="20" name="Elbow Connector 19"/>
          <p:cNvCxnSpPr/>
          <p:nvPr/>
        </p:nvCxnSpPr>
        <p:spPr>
          <a:xfrm rot="10800000" flipV="1">
            <a:off x="2926460" y="1837269"/>
            <a:ext cx="1892517" cy="918632"/>
          </a:xfrm>
          <a:prstGeom prst="bentConnector3">
            <a:avLst>
              <a:gd name="adj1" fmla="val 100106"/>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
        <p:nvSpPr>
          <p:cNvPr id="11" name="Rounded Rectangle 10"/>
          <p:cNvSpPr/>
          <p:nvPr/>
        </p:nvSpPr>
        <p:spPr>
          <a:xfrm>
            <a:off x="2449684" y="4551336"/>
            <a:ext cx="4820355" cy="1998133"/>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tr-TR" dirty="0">
              <a:solidFill>
                <a:prstClr val="white"/>
              </a:solidFill>
              <a:latin typeface="Cambria" panose="02040503050406030204" pitchFamily="18" charset="0"/>
            </a:endParaRPr>
          </a:p>
        </p:txBody>
      </p:sp>
      <p:sp>
        <p:nvSpPr>
          <p:cNvPr id="12" name="TextBox 11"/>
          <p:cNvSpPr txBox="1"/>
          <p:nvPr/>
        </p:nvSpPr>
        <p:spPr>
          <a:xfrm>
            <a:off x="2686751" y="4682068"/>
            <a:ext cx="4493252" cy="1508105"/>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Büfe/restoran da sinema salonu için kar yaratır. Yüksek fiyatlar elastik talebe sahip tüketicilerin büfeden ya hiçbir şey almamasına ya da içeriye kaçak yemek sokmalarına neden olur. Diğer taraftan, fiyattan ziyade büfenin sağladığı hazır yemek avantajının daha önemli olduğunu düşünen tüketiciler (inelastik talep) büfeden yemek alır.</a:t>
            </a:r>
          </a:p>
        </p:txBody>
      </p:sp>
      <p:cxnSp>
        <p:nvCxnSpPr>
          <p:cNvPr id="32" name="Straight Connector 31"/>
          <p:cNvCxnSpPr/>
          <p:nvPr/>
        </p:nvCxnSpPr>
        <p:spPr>
          <a:xfrm>
            <a:off x="7270041" y="6045200"/>
            <a:ext cx="1840097" cy="1588"/>
          </a:xfrm>
          <a:prstGeom prst="line">
            <a:avLst/>
          </a:prstGeom>
          <a:ln w="12700">
            <a:solidFill>
              <a:schemeClr val="bg1"/>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rot="16200000" flipV="1">
            <a:off x="8589438" y="5532967"/>
            <a:ext cx="1041404" cy="7"/>
          </a:xfrm>
          <a:prstGeom prst="straightConnector1">
            <a:avLst/>
          </a:prstGeom>
          <a:ln w="1270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3747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35"/>
            <a:ext cx="8229600" cy="1527175"/>
          </a:xfrm>
        </p:spPr>
        <p:txBody>
          <a:bodyPr/>
          <a:lstStyle/>
          <a:p>
            <a:r>
              <a:rPr lang="tr-TR" altLang="en-US" b="1" dirty="0"/>
              <a:t>Hafta #9 Konu Başlıkları</a:t>
            </a:r>
            <a:endParaRPr lang="tr-TR" altLang="en-US" b="1" dirty="0">
              <a:cs typeface="Arial" panose="020B0604020202020204" pitchFamily="34" charset="0"/>
            </a:endParaRPr>
          </a:p>
        </p:txBody>
      </p:sp>
      <p:sp>
        <p:nvSpPr>
          <p:cNvPr id="12290" name="Content Placeholder 2"/>
          <p:cNvSpPr>
            <a:spLocks noGrp="1"/>
          </p:cNvSpPr>
          <p:nvPr>
            <p:ph idx="1"/>
          </p:nvPr>
        </p:nvSpPr>
        <p:spPr>
          <a:xfrm>
            <a:off x="1981200" y="1539050"/>
            <a:ext cx="8229600" cy="4232357"/>
          </a:xfrm>
        </p:spPr>
        <p:txBody>
          <a:bodyPr/>
          <a:lstStyle/>
          <a:p>
            <a:pPr marL="514350" indent="-514350" eaLnBrk="1" hangingPunct="1">
              <a:buFont typeface="+mj-lt"/>
              <a:buAutoNum type="arabicPeriod"/>
            </a:pPr>
            <a:r>
              <a:rPr lang="tr-TR" altLang="en-US" sz="2000" dirty="0">
                <a:cs typeface="Arial" panose="020B0604020202020204" pitchFamily="34" charset="0"/>
              </a:rPr>
              <a:t>Fiyat ayrımcılığı nedir?</a:t>
            </a:r>
          </a:p>
          <a:p>
            <a:pPr marL="514350" indent="-514350" eaLnBrk="1" hangingPunct="1">
              <a:buFont typeface="+mj-lt"/>
              <a:buAutoNum type="arabicPeriod"/>
            </a:pPr>
            <a:r>
              <a:rPr lang="tr-TR" altLang="en-US" sz="2000" dirty="0">
                <a:cs typeface="Arial" panose="020B0604020202020204" pitchFamily="34" charset="0"/>
              </a:rPr>
              <a:t>Fiyat ayrımcılığı nasıl uygulanır?</a:t>
            </a:r>
          </a:p>
          <a:p>
            <a:pPr marL="514350" indent="-514350" eaLnBrk="1" hangingPunct="1">
              <a:buFont typeface="+mj-lt"/>
              <a:buAutoNum type="arabicPeriod"/>
            </a:pPr>
            <a:r>
              <a:rPr lang="tr-TR" altLang="en-US" sz="2000" dirty="0">
                <a:cs typeface="Arial" panose="020B0604020202020204" pitchFamily="34" charset="0"/>
              </a:rPr>
              <a:t>Fiyat Ayrımcılığının Örnekleri</a:t>
            </a:r>
          </a:p>
          <a:p>
            <a:pPr marL="514350" indent="-514350" eaLnBrk="1" hangingPunct="1">
              <a:buFont typeface="+mj-lt"/>
              <a:buAutoNum type="arabicPeriod"/>
            </a:pPr>
            <a:r>
              <a:rPr lang="tr-TR" altLang="en-US" sz="2000" dirty="0">
                <a:cs typeface="Arial" panose="020B0604020202020204" pitchFamily="34" charset="0"/>
              </a:rPr>
              <a:t>Fiyat Ayrımcılığının Önemi*</a:t>
            </a:r>
          </a:p>
          <a:p>
            <a:pPr marL="514350" indent="-514350" eaLnBrk="1" hangingPunct="1">
              <a:buFont typeface="+mj-lt"/>
              <a:buAutoNum type="arabicPeriod"/>
            </a:pPr>
            <a:r>
              <a:rPr lang="tr-TR" altLang="en-US" sz="2000" dirty="0">
                <a:cs typeface="Arial" panose="020B0604020202020204" pitchFamily="34" charset="0"/>
              </a:rPr>
              <a:t>Fiyat Ayrımcılığının Koşulları*</a:t>
            </a:r>
          </a:p>
          <a:p>
            <a:pPr marL="514350" indent="-514350" eaLnBrk="1" hangingPunct="1">
              <a:buFont typeface="+mj-lt"/>
              <a:buAutoNum type="arabicPeriod"/>
            </a:pPr>
            <a:r>
              <a:rPr lang="tr-TR" altLang="en-US" sz="2000" dirty="0">
                <a:ea typeface="MS PGothic" charset="0"/>
                <a:cs typeface="Arial" panose="020B0604020202020204" pitchFamily="34" charset="0"/>
              </a:rPr>
              <a:t>Arbitraj</a:t>
            </a:r>
          </a:p>
          <a:p>
            <a:pPr marL="514350" indent="-514350" eaLnBrk="1" hangingPunct="1">
              <a:buFont typeface="+mj-lt"/>
              <a:buAutoNum type="arabicPeriod"/>
            </a:pPr>
            <a:r>
              <a:rPr lang="tr-TR" altLang="en-US" sz="2000" dirty="0">
                <a:ea typeface="MS PGothic" charset="0"/>
                <a:cs typeface="Arial" panose="020B0604020202020204" pitchFamily="34" charset="0"/>
              </a:rPr>
              <a:t>Tek Fiyat vs. Fiyat Ayrımcılığı (Üçüncü-Derece)*</a:t>
            </a:r>
          </a:p>
          <a:p>
            <a:pPr marL="514350" indent="-514350" eaLnBrk="1" hangingPunct="1">
              <a:buFont typeface="+mj-lt"/>
              <a:buAutoNum type="arabicPeriod"/>
            </a:pPr>
            <a:r>
              <a:rPr lang="tr-TR" altLang="en-US" sz="2000" dirty="0">
                <a:ea typeface="MS PGothic" charset="0"/>
                <a:cs typeface="Arial" panose="020B0604020202020204" pitchFamily="34" charset="0"/>
              </a:rPr>
              <a:t>Birinci-Derece (Tam) Fiyat Ayrımcılığı*</a:t>
            </a:r>
          </a:p>
          <a:p>
            <a:pPr marL="514350" indent="-514350" eaLnBrk="1" hangingPunct="1">
              <a:buFont typeface="+mj-lt"/>
              <a:buAutoNum type="arabicPeriod"/>
            </a:pPr>
            <a:r>
              <a:rPr lang="tr-TR" altLang="en-US" sz="2000" dirty="0">
                <a:ea typeface="MS PGothic" charset="0"/>
                <a:cs typeface="Arial" panose="020B0604020202020204" pitchFamily="34" charset="0"/>
              </a:rPr>
              <a:t>Piyasa Yapılarının Karşılaştırılması*</a:t>
            </a:r>
          </a:p>
          <a:p>
            <a:pPr marL="514350" indent="-514350" eaLnBrk="1" hangingPunct="1">
              <a:buFont typeface="+mj-lt"/>
              <a:buAutoNum type="arabicPeriod"/>
            </a:pPr>
            <a:r>
              <a:rPr lang="tr-TR" altLang="en-US" sz="2000" dirty="0">
                <a:cs typeface="Arial" panose="020B0604020202020204" pitchFamily="34" charset="0"/>
              </a:rPr>
              <a:t>Fiyat Ayrımcılığının </a:t>
            </a:r>
            <a:r>
              <a:rPr lang="tr-TR" altLang="en-US" sz="2000" dirty="0">
                <a:ea typeface="MS PGothic" charset="0"/>
                <a:cs typeface="Arial" panose="020B0604020202020204" pitchFamily="34" charset="0"/>
              </a:rPr>
              <a:t>Refah Etkileri*</a:t>
            </a:r>
          </a:p>
          <a:p>
            <a:pPr marL="0" indent="0" eaLnBrk="1" hangingPunct="1">
              <a:buNone/>
            </a:pPr>
            <a:r>
              <a:rPr lang="tr-TR" altLang="en-US" sz="1600" dirty="0">
                <a:ea typeface="MS PGothic" charset="0"/>
              </a:rPr>
              <a:t>"*" En önemli konu başlıklarını belirtir. </a:t>
            </a:r>
          </a:p>
          <a:p>
            <a:pPr marL="0" indent="0" eaLnBrk="1" hangingPunct="1">
              <a:buNone/>
            </a:pPr>
            <a:r>
              <a:rPr lang="tr-TR" altLang="en-US" sz="1600" dirty="0" err="1">
                <a:ea typeface="MS PGothic" charset="0"/>
              </a:rPr>
              <a:t>Mateer</a:t>
            </a:r>
            <a:r>
              <a:rPr lang="tr-TR" altLang="en-US" sz="1600" dirty="0">
                <a:ea typeface="MS PGothic" charset="0"/>
              </a:rPr>
              <a:t> ve </a:t>
            </a:r>
            <a:r>
              <a:rPr lang="tr-TR" altLang="en-US" sz="1600" dirty="0" err="1">
                <a:ea typeface="MS PGothic" charset="0"/>
              </a:rPr>
              <a:t>Coppock</a:t>
            </a:r>
            <a:r>
              <a:rPr lang="tr-TR" altLang="en-US" sz="1600" dirty="0">
                <a:ea typeface="MS PGothic" charset="0"/>
              </a:rPr>
              <a:t>: Bölüm #11 </a:t>
            </a:r>
          </a:p>
          <a:p>
            <a:pPr marL="0" indent="0" eaLnBrk="1" hangingPunct="1">
              <a:buNone/>
            </a:pPr>
            <a:endParaRPr lang="tr-TR" altLang="en-US" sz="1800" dirty="0">
              <a:ea typeface="MS PGothic" charset="0"/>
              <a:cs typeface="Arial" panose="020B0604020202020204" pitchFamily="34" charset="0"/>
            </a:endParaRPr>
          </a:p>
          <a:p>
            <a:pPr marL="0" indent="0" eaLnBrk="1" hangingPunct="1">
              <a:buNone/>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cap="none" dirty="0">
              <a:ea typeface="MS PGothic" charset="0"/>
              <a:cs typeface="Arial" panose="020B0604020202020204" pitchFamily="34" charset="0"/>
            </a:endParaRPr>
          </a:p>
          <a:p>
            <a:pPr marL="0" indent="0" eaLnBrk="1" hangingPunct="1">
              <a:buNone/>
            </a:pPr>
            <a:endParaRPr lang="tr-TR" altLang="en-US" sz="1800" dirty="0">
              <a:ea typeface="MS PGothic" charset="0"/>
              <a:cs typeface="Arial" panose="020B0604020202020204" pitchFamily="34" charset="0"/>
            </a:endParaRPr>
          </a:p>
        </p:txBody>
      </p:sp>
      <p:sp>
        <p:nvSpPr>
          <p:cNvPr id="4" name="TextBox 3">
            <a:extLst>
              <a:ext uri="{FF2B5EF4-FFF2-40B4-BE49-F238E27FC236}">
                <a16:creationId xmlns:a16="http://schemas.microsoft.com/office/drawing/2014/main" id="{2236ABD3-DA4B-6E4B-BE75-7878DA0867D6}"/>
              </a:ext>
            </a:extLst>
          </p:cNvPr>
          <p:cNvSpPr txBox="1"/>
          <p:nvPr/>
        </p:nvSpPr>
        <p:spPr>
          <a:xfrm>
            <a:off x="161900" y="5957667"/>
            <a:ext cx="11696700" cy="901825"/>
          </a:xfrm>
          <a:prstGeom prst="rect">
            <a:avLst/>
          </a:prstGeom>
          <a:noFill/>
        </p:spPr>
        <p:txBody>
          <a:bodyPr wrap="square" rtlCol="0">
            <a:noAutofit/>
          </a:bodyPr>
          <a:lstStyle/>
          <a:p>
            <a:r>
              <a:rPr lang="tr-TR" b="1" u="sng" dirty="0">
                <a:solidFill>
                  <a:srgbClr val="FF0000"/>
                </a:solidFill>
                <a:latin typeface="Cambria"/>
              </a:rPr>
              <a:t>Önemli Not</a:t>
            </a:r>
            <a:r>
              <a:rPr lang="tr-TR" dirty="0">
                <a:solidFill>
                  <a:srgbClr val="FF0000"/>
                </a:solidFill>
                <a:latin typeface="Cambria"/>
              </a:rPr>
              <a:t>: Fiyat için "F", "P" ve "</a:t>
            </a:r>
            <a:r>
              <a:rPr lang="tr-TR" dirty="0" err="1">
                <a:solidFill>
                  <a:srgbClr val="FF0000"/>
                </a:solidFill>
                <a:latin typeface="Cambria"/>
              </a:rPr>
              <a:t>Price</a:t>
            </a:r>
            <a:r>
              <a:rPr lang="tr-TR" dirty="0">
                <a:solidFill>
                  <a:srgbClr val="FF0000"/>
                </a:solidFill>
                <a:latin typeface="Cambria"/>
              </a:rPr>
              <a:t>"; Miktar (Çıktı) için "M", "</a:t>
            </a:r>
            <a:r>
              <a:rPr lang="tr-TR" dirty="0" err="1">
                <a:solidFill>
                  <a:srgbClr val="FF0000"/>
                </a:solidFill>
                <a:latin typeface="Cambria"/>
              </a:rPr>
              <a:t>Q</a:t>
            </a:r>
            <a:r>
              <a:rPr lang="tr-TR" dirty="0">
                <a:solidFill>
                  <a:srgbClr val="FF0000"/>
                </a:solidFill>
                <a:latin typeface="Cambria"/>
              </a:rPr>
              <a:t>" ve "</a:t>
            </a:r>
            <a:r>
              <a:rPr lang="tr-TR" dirty="0" err="1">
                <a:solidFill>
                  <a:srgbClr val="FF0000"/>
                </a:solidFill>
                <a:latin typeface="Cambria"/>
              </a:rPr>
              <a:t>Quantity</a:t>
            </a:r>
            <a:r>
              <a:rPr lang="tr-TR" dirty="0">
                <a:solidFill>
                  <a:srgbClr val="FF0000"/>
                </a:solidFill>
                <a:latin typeface="Cambria"/>
              </a:rPr>
              <a:t>"; Talep için "T", "D" ve "</a:t>
            </a:r>
            <a:r>
              <a:rPr lang="tr-TR" dirty="0" err="1">
                <a:solidFill>
                  <a:srgbClr val="FF0000"/>
                </a:solidFill>
                <a:latin typeface="Cambria"/>
              </a:rPr>
              <a:t>Demand</a:t>
            </a:r>
            <a:r>
              <a:rPr lang="tr-TR" dirty="0">
                <a:solidFill>
                  <a:srgbClr val="FF0000"/>
                </a:solidFill>
                <a:latin typeface="Cambria"/>
              </a:rPr>
              <a:t>"; Arz için "A", "S" ve "</a:t>
            </a:r>
            <a:r>
              <a:rPr lang="tr-TR" dirty="0" err="1">
                <a:solidFill>
                  <a:srgbClr val="FF0000"/>
                </a:solidFill>
                <a:latin typeface="Cambria"/>
              </a:rPr>
              <a:t>Supply</a:t>
            </a:r>
            <a:r>
              <a:rPr lang="tr-TR" dirty="0">
                <a:solidFill>
                  <a:srgbClr val="FF0000"/>
                </a:solidFill>
                <a:latin typeface="Cambria"/>
              </a:rPr>
              <a:t>"; Denge için "E" ve "</a:t>
            </a:r>
            <a:r>
              <a:rPr lang="tr-TR" dirty="0" err="1">
                <a:solidFill>
                  <a:srgbClr val="FF0000"/>
                </a:solidFill>
                <a:latin typeface="Cambria"/>
              </a:rPr>
              <a:t>Equilibrium</a:t>
            </a:r>
            <a:r>
              <a:rPr lang="tr-TR" dirty="0">
                <a:solidFill>
                  <a:srgbClr val="FF0000"/>
                </a:solidFill>
                <a:latin typeface="Cambria"/>
              </a:rPr>
              <a:t>"; Kısa-Dönem için "KD" , "SR" ve "</a:t>
            </a:r>
            <a:r>
              <a:rPr lang="tr-TR" dirty="0" err="1">
                <a:solidFill>
                  <a:srgbClr val="FF0000"/>
                </a:solidFill>
                <a:latin typeface="Cambria"/>
              </a:rPr>
              <a:t>Short</a:t>
            </a:r>
            <a:r>
              <a:rPr lang="tr-TR" dirty="0">
                <a:solidFill>
                  <a:srgbClr val="FF0000"/>
                </a:solidFill>
                <a:latin typeface="Cambria"/>
              </a:rPr>
              <a:t>-Run"; Uzun-Dönem için "UD", "LR" ve "</a:t>
            </a:r>
            <a:r>
              <a:rPr lang="tr-TR" dirty="0" err="1">
                <a:solidFill>
                  <a:srgbClr val="FF0000"/>
                </a:solidFill>
                <a:latin typeface="Cambria"/>
              </a:rPr>
              <a:t>Long</a:t>
            </a:r>
            <a:r>
              <a:rPr lang="tr-TR" dirty="0">
                <a:solidFill>
                  <a:srgbClr val="FF0000"/>
                </a:solidFill>
                <a:latin typeface="Cambria"/>
              </a:rPr>
              <a:t>-Run" eş anlamlı olarak kullanılmıştır. </a:t>
            </a:r>
          </a:p>
          <a:p>
            <a:endParaRPr lang="tr-TR" dirty="0">
              <a:latin typeface="Cambria"/>
            </a:endParaRPr>
          </a:p>
        </p:txBody>
      </p:sp>
    </p:spTree>
    <p:extLst>
      <p:ext uri="{BB962C8B-B14F-4D97-AF65-F5344CB8AC3E}">
        <p14:creationId xmlns:p14="http://schemas.microsoft.com/office/powerpoint/2010/main" val="885511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609600" y="69"/>
            <a:ext cx="10972800" cy="1527175"/>
          </a:xfrm>
        </p:spPr>
        <p:txBody>
          <a:bodyPr/>
          <a:lstStyle/>
          <a:p>
            <a:r>
              <a:rPr lang="tr-TR" b="1" dirty="0">
                <a:ea typeface="MS PGothic" charset="0"/>
              </a:rPr>
              <a:t>Tekrar Satımın Engellenmesi</a:t>
            </a:r>
          </a:p>
        </p:txBody>
      </p:sp>
      <p:sp>
        <p:nvSpPr>
          <p:cNvPr id="13315" name="Content Placeholder 2"/>
          <p:cNvSpPr>
            <a:spLocks noGrp="1"/>
          </p:cNvSpPr>
          <p:nvPr>
            <p:ph idx="1"/>
          </p:nvPr>
        </p:nvSpPr>
        <p:spPr>
          <a:xfrm>
            <a:off x="609600" y="1712913"/>
            <a:ext cx="10972800" cy="4895850"/>
          </a:xfrm>
        </p:spPr>
        <p:txBody>
          <a:bodyPr/>
          <a:lstStyle/>
          <a:p>
            <a:r>
              <a:rPr lang="tr-TR" sz="2800" dirty="0">
                <a:ea typeface="MS PGothic" charset="0"/>
              </a:rPr>
              <a:t>Eğer "düşük" fiyatlı grup düşük fiyattan malı ya da hizmeti satın alıp "yüksek" fiyatlı gruba tekrar satarsa firmanın iki farklı fiyat politikası yanı fiyat ayrımcılığı çalışmayacaktır.</a:t>
            </a:r>
            <a:endParaRPr lang="tr-TR" altLang="ja-JP" sz="2800" dirty="0">
              <a:ea typeface="MS PGothic" charset="0"/>
            </a:endParaRPr>
          </a:p>
          <a:p>
            <a:pPr lvl="1"/>
            <a:r>
              <a:rPr lang="tr-TR" sz="2400" dirty="0">
                <a:ea typeface="MS PGothic" charset="0"/>
              </a:rPr>
              <a:t>Buna arbitraj denir.</a:t>
            </a:r>
          </a:p>
          <a:p>
            <a:r>
              <a:rPr lang="tr-TR" sz="2800" dirty="0">
                <a:ea typeface="MS PGothic" charset="0"/>
              </a:rPr>
              <a:t>Arbitraj engellenmesinin örnekleri</a:t>
            </a:r>
          </a:p>
          <a:p>
            <a:pPr lvl="1"/>
            <a:r>
              <a:rPr lang="tr-TR" sz="2400" dirty="0">
                <a:ea typeface="MS PGothic" charset="0"/>
              </a:rPr>
              <a:t>Hava yolu şirketlerinin resimli kimlik istemesi</a:t>
            </a:r>
          </a:p>
          <a:p>
            <a:pPr lvl="1"/>
            <a:r>
              <a:rPr lang="tr-TR" sz="2400" dirty="0">
                <a:ea typeface="MS PGothic" charset="0"/>
              </a:rPr>
              <a:t>Üzerinde seans zamanını gösteren sinema biletleri</a:t>
            </a:r>
          </a:p>
          <a:p>
            <a:pPr lvl="1"/>
            <a:r>
              <a:rPr lang="tr-TR" sz="2400" dirty="0">
                <a:ea typeface="MS PGothic" charset="0"/>
              </a:rPr>
              <a:t>Mallardan ziyade saç kesimi gibi hizmetlere fiyat ayrımcılığı uygulamak.</a:t>
            </a:r>
          </a:p>
        </p:txBody>
      </p:sp>
    </p:spTree>
    <p:extLst>
      <p:ext uri="{BB962C8B-B14F-4D97-AF65-F5344CB8AC3E}">
        <p14:creationId xmlns:p14="http://schemas.microsoft.com/office/powerpoint/2010/main" val="357095023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3315">
                                            <p:txEl>
                                              <p:pRg st="3" end="3"/>
                                            </p:txEl>
                                          </p:spTgt>
                                        </p:tgtEl>
                                        <p:attrNameLst>
                                          <p:attrName>style.visibility</p:attrName>
                                        </p:attrNameLst>
                                      </p:cBhvr>
                                      <p:to>
                                        <p:strVal val="visible"/>
                                      </p:to>
                                    </p:set>
                                    <p:animEffect transition="in" filter="barn(inVertical)">
                                      <p:cBhvr>
                                        <p:cTn id="7" dur="500"/>
                                        <p:tgtEl>
                                          <p:spTgt spid="13315">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3315">
                                            <p:txEl>
                                              <p:pRg st="4" end="4"/>
                                            </p:txEl>
                                          </p:spTgt>
                                        </p:tgtEl>
                                        <p:attrNameLst>
                                          <p:attrName>style.visibility</p:attrName>
                                        </p:attrNameLst>
                                      </p:cBhvr>
                                      <p:to>
                                        <p:strVal val="visible"/>
                                      </p:to>
                                    </p:set>
                                    <p:animEffect transition="in" filter="barn(inVertical)">
                                      <p:cBhvr>
                                        <p:cTn id="10" dur="500"/>
                                        <p:tgtEl>
                                          <p:spTgt spid="13315">
                                            <p:txEl>
                                              <p:pRg st="4" end="4"/>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3315">
                                            <p:txEl>
                                              <p:pRg st="5" end="5"/>
                                            </p:txEl>
                                          </p:spTgt>
                                        </p:tgtEl>
                                        <p:attrNameLst>
                                          <p:attrName>style.visibility</p:attrName>
                                        </p:attrNameLst>
                                      </p:cBhvr>
                                      <p:to>
                                        <p:strVal val="visible"/>
                                      </p:to>
                                    </p:set>
                                    <p:animEffect transition="in" filter="barn(inVertical)">
                                      <p:cBhvr>
                                        <p:cTn id="13" dur="500"/>
                                        <p:tgtEl>
                                          <p:spTgt spid="133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r>
              <a:rPr lang="tr-TR" b="1" dirty="0">
                <a:ea typeface="MS PGothic" charset="0"/>
                <a:cs typeface="MS PGothic" charset="0"/>
              </a:rPr>
              <a:t>Arbitrajın Örnekleri</a:t>
            </a:r>
          </a:p>
        </p:txBody>
      </p:sp>
      <p:sp>
        <p:nvSpPr>
          <p:cNvPr id="27650" name="Content Placeholder 2"/>
          <p:cNvSpPr>
            <a:spLocks noGrp="1"/>
          </p:cNvSpPr>
          <p:nvPr>
            <p:ph idx="1"/>
          </p:nvPr>
        </p:nvSpPr>
        <p:spPr/>
        <p:txBody>
          <a:bodyPr/>
          <a:lstStyle/>
          <a:p>
            <a:r>
              <a:rPr lang="tr-TR" sz="2800" dirty="0">
                <a:ea typeface="MS PGothic" charset="0"/>
                <a:cs typeface="MS PGothic" charset="0"/>
              </a:rPr>
              <a:t>Varsayın ki üniversiteniz </a:t>
            </a:r>
            <a:r>
              <a:rPr lang="tr-TR" altLang="ja-JP" sz="2800" dirty="0">
                <a:ea typeface="MS PGothic" charset="0"/>
                <a:cs typeface="MS PGothic" charset="0"/>
              </a:rPr>
              <a:t>"U Magazin" adlı popüler bir magazin yayınını satıyor.</a:t>
            </a:r>
          </a:p>
          <a:p>
            <a:r>
              <a:rPr lang="tr-TR" sz="2800" dirty="0">
                <a:ea typeface="MS PGothic" charset="0"/>
                <a:cs typeface="MS PGothic" charset="0"/>
              </a:rPr>
              <a:t>Magazinler kampüste herkese satılıyor ve aşağıdaki ilanlar sergileniyor:</a:t>
            </a:r>
          </a:p>
        </p:txBody>
      </p:sp>
      <p:sp>
        <p:nvSpPr>
          <p:cNvPr id="4" name="TextBox 3"/>
          <p:cNvSpPr txBox="1">
            <a:spLocks noChangeArrowheads="1"/>
          </p:cNvSpPr>
          <p:nvPr/>
        </p:nvSpPr>
        <p:spPr bwMode="auto">
          <a:xfrm>
            <a:off x="2540000" y="4265676"/>
            <a:ext cx="2641600" cy="1754187"/>
          </a:xfrm>
          <a:prstGeom prst="rect">
            <a:avLst/>
          </a:prstGeom>
          <a:solidFill>
            <a:srgbClr val="FFC00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U  Magazin</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Öğretim Üyesi Fiyatı</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800" dirty="0">
                <a:solidFill>
                  <a:srgbClr val="000000"/>
                </a:solidFill>
                <a:latin typeface="Cambria" panose="02040503050406030204" pitchFamily="18" charset="0"/>
                <a:ea typeface="Batang" charset="0"/>
                <a:cs typeface="Batang" charset="0"/>
              </a:rPr>
              <a:t>$2.00</a:t>
            </a:r>
          </a:p>
        </p:txBody>
      </p:sp>
      <p:sp>
        <p:nvSpPr>
          <p:cNvPr id="5" name="TextBox 4"/>
          <p:cNvSpPr txBox="1">
            <a:spLocks noChangeArrowheads="1"/>
          </p:cNvSpPr>
          <p:nvPr/>
        </p:nvSpPr>
        <p:spPr bwMode="auto">
          <a:xfrm>
            <a:off x="6299200" y="4265676"/>
            <a:ext cx="2641600" cy="1754187"/>
          </a:xfrm>
          <a:prstGeom prst="rect">
            <a:avLst/>
          </a:prstGeom>
          <a:solidFill>
            <a:srgbClr val="92D05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U  Magazin</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Öğrenci Fiyatı</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800" dirty="0">
                <a:solidFill>
                  <a:srgbClr val="000000"/>
                </a:solidFill>
                <a:latin typeface="Cambria" panose="02040503050406030204" pitchFamily="18" charset="0"/>
                <a:ea typeface="Batang" charset="0"/>
                <a:cs typeface="Batang" charset="0"/>
              </a:rPr>
              <a:t>$1.00</a:t>
            </a:r>
          </a:p>
        </p:txBody>
      </p:sp>
    </p:spTree>
    <p:extLst>
      <p:ext uri="{BB962C8B-B14F-4D97-AF65-F5344CB8AC3E}">
        <p14:creationId xmlns:p14="http://schemas.microsoft.com/office/powerpoint/2010/main" val="20790974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heckerboard(across)">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54418" y="2676576"/>
            <a:ext cx="2662767" cy="12731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5" name="Picture 34" descr="text2.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462467" y="3216282"/>
            <a:ext cx="2738967" cy="1236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2" name="Picture 31" descr="Rgreen.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682351" y="3421063"/>
            <a:ext cx="1799167" cy="10461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descr="L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016028" y="3406778"/>
            <a:ext cx="1951567" cy="10461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1749" name="Picture 20" descr="axe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14901" y="1862138"/>
            <a:ext cx="11029951" cy="3632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descr="L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020233" y="2346325"/>
            <a:ext cx="4207933" cy="2319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 name="Picture 25" descr="L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20233" y="2400304"/>
            <a:ext cx="2711451" cy="2587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2" name="Picture 21" descr="L30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78401" y="3313164"/>
            <a:ext cx="2637367" cy="188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5" name="Picture 24" descr="Lmc.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03768" y="4256088"/>
            <a:ext cx="4842933" cy="266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7" name="Picture 26" descr="R200.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142569" y="3840163"/>
            <a:ext cx="3397251" cy="1408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8" name="Picture 27" descr="R300.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142601" y="3327451"/>
            <a:ext cx="2484967" cy="1920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9" name="Picture 28" descr="R400.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6142567" y="2803527"/>
            <a:ext cx="1547284" cy="2435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0" name="Picture 29" descr="Rd.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6682320" y="2395544"/>
            <a:ext cx="4233333" cy="23383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3" name="Picture 32" descr="Rmc.eps"/>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6142568" y="4256088"/>
            <a:ext cx="4792133" cy="266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4" name="Picture 33" descr="text1.eps"/>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6665391" y="2135188"/>
            <a:ext cx="2711449" cy="12938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6" name="Picture 35" descr="title1.eps"/>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2419353" y="5522913"/>
            <a:ext cx="1725083" cy="361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7" name="Picture 36" descr="title2.eps"/>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7973518" y="5537200"/>
            <a:ext cx="2459567" cy="361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1762" name="Title 18"/>
          <p:cNvSpPr>
            <a:spLocks noGrp="1"/>
          </p:cNvSpPr>
          <p:nvPr>
            <p:ph type="title"/>
          </p:nvPr>
        </p:nvSpPr>
        <p:spPr>
          <a:xfrm>
            <a:off x="623711" y="127000"/>
            <a:ext cx="10972800" cy="1143000"/>
          </a:xfrm>
        </p:spPr>
        <p:txBody>
          <a:bodyPr/>
          <a:lstStyle/>
          <a:p>
            <a:pPr eaLnBrk="1" hangingPunct="1"/>
            <a:r>
              <a:rPr lang="tr-TR" sz="4000" b="1" dirty="0">
                <a:ea typeface="MS PGothic" charset="0"/>
              </a:rPr>
              <a:t>Tek Fiyat vs. Fiyat Ayrımcılığı</a:t>
            </a:r>
            <a:br>
              <a:rPr lang="tr-TR" sz="4000" b="1" dirty="0">
                <a:ea typeface="MS PGothic" charset="0"/>
              </a:rPr>
            </a:br>
            <a:r>
              <a:rPr lang="tr-TR" sz="4000" b="1" dirty="0">
                <a:ea typeface="MS PGothic" charset="0"/>
              </a:rPr>
              <a:t>Üçüncü-Derece Fiyat Ayrımcılığı</a:t>
            </a:r>
          </a:p>
        </p:txBody>
      </p:sp>
      <p:sp>
        <p:nvSpPr>
          <p:cNvPr id="20" name="TextBox 19"/>
          <p:cNvSpPr txBox="1"/>
          <p:nvPr/>
        </p:nvSpPr>
        <p:spPr>
          <a:xfrm>
            <a:off x="4762338" y="5999444"/>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21" name="Rectangle 20">
            <a:extLst>
              <a:ext uri="{FF2B5EF4-FFF2-40B4-BE49-F238E27FC236}">
                <a16:creationId xmlns:a16="http://schemas.microsoft.com/office/drawing/2014/main" id="{33DF0088-C906-4342-BAC8-F6E9E6746BC1}"/>
              </a:ext>
            </a:extLst>
          </p:cNvPr>
          <p:cNvSpPr/>
          <p:nvPr/>
        </p:nvSpPr>
        <p:spPr>
          <a:xfrm>
            <a:off x="327445" y="1831313"/>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38" name="Rectangle 37">
            <a:extLst>
              <a:ext uri="{FF2B5EF4-FFF2-40B4-BE49-F238E27FC236}">
                <a16:creationId xmlns:a16="http://schemas.microsoft.com/office/drawing/2014/main" id="{473FBFEB-E287-954E-BB75-DA1892BC9E39}"/>
              </a:ext>
            </a:extLst>
          </p:cNvPr>
          <p:cNvSpPr/>
          <p:nvPr/>
        </p:nvSpPr>
        <p:spPr>
          <a:xfrm>
            <a:off x="5987566" y="1833796"/>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39" name="Rectangle 38">
            <a:extLst>
              <a:ext uri="{FF2B5EF4-FFF2-40B4-BE49-F238E27FC236}">
                <a16:creationId xmlns:a16="http://schemas.microsoft.com/office/drawing/2014/main" id="{EDE7772C-E30D-3C46-8FF0-A5CF24B316EF}"/>
              </a:ext>
            </a:extLst>
          </p:cNvPr>
          <p:cNvSpPr/>
          <p:nvPr/>
        </p:nvSpPr>
        <p:spPr>
          <a:xfrm>
            <a:off x="1991811" y="5465712"/>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Tek Fiyat</a:t>
            </a:r>
          </a:p>
        </p:txBody>
      </p:sp>
      <p:sp>
        <p:nvSpPr>
          <p:cNvPr id="40" name="Rectangle 39">
            <a:extLst>
              <a:ext uri="{FF2B5EF4-FFF2-40B4-BE49-F238E27FC236}">
                <a16:creationId xmlns:a16="http://schemas.microsoft.com/office/drawing/2014/main" id="{3E5E7731-E932-214C-B3CD-6610D8CC8FE0}"/>
              </a:ext>
            </a:extLst>
          </p:cNvPr>
          <p:cNvSpPr/>
          <p:nvPr/>
        </p:nvSpPr>
        <p:spPr>
          <a:xfrm>
            <a:off x="7856877" y="5474484"/>
            <a:ext cx="2692846"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Fiyat Ayrımcılığı</a:t>
            </a:r>
          </a:p>
        </p:txBody>
      </p:sp>
      <p:sp>
        <p:nvSpPr>
          <p:cNvPr id="41" name="Rectangle 40">
            <a:extLst>
              <a:ext uri="{FF2B5EF4-FFF2-40B4-BE49-F238E27FC236}">
                <a16:creationId xmlns:a16="http://schemas.microsoft.com/office/drawing/2014/main" id="{AA1F1798-57A4-CD42-B56B-E343B00BED5D}"/>
              </a:ext>
            </a:extLst>
          </p:cNvPr>
          <p:cNvSpPr/>
          <p:nvPr/>
        </p:nvSpPr>
        <p:spPr>
          <a:xfrm>
            <a:off x="4057074" y="5092804"/>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42" name="Rectangle 41">
            <a:extLst>
              <a:ext uri="{FF2B5EF4-FFF2-40B4-BE49-F238E27FC236}">
                <a16:creationId xmlns:a16="http://schemas.microsoft.com/office/drawing/2014/main" id="{3BD6A55F-9977-BD43-9D31-4C21229C0397}"/>
              </a:ext>
            </a:extLst>
          </p:cNvPr>
          <p:cNvSpPr/>
          <p:nvPr/>
        </p:nvSpPr>
        <p:spPr>
          <a:xfrm>
            <a:off x="9802906" y="5074022"/>
            <a:ext cx="2225493"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43" name="Rectangle 42">
            <a:extLst>
              <a:ext uri="{FF2B5EF4-FFF2-40B4-BE49-F238E27FC236}">
                <a16:creationId xmlns:a16="http://schemas.microsoft.com/office/drawing/2014/main" id="{6FAE80E4-B7B8-DD46-AB61-771C84BFB822}"/>
              </a:ext>
            </a:extLst>
          </p:cNvPr>
          <p:cNvSpPr/>
          <p:nvPr/>
        </p:nvSpPr>
        <p:spPr>
          <a:xfrm>
            <a:off x="7149531" y="198252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$400'a satıldığı için ekstra hasılat</a:t>
            </a:r>
          </a:p>
        </p:txBody>
      </p:sp>
      <p:sp>
        <p:nvSpPr>
          <p:cNvPr id="44" name="Rectangle 43">
            <a:extLst>
              <a:ext uri="{FF2B5EF4-FFF2-40B4-BE49-F238E27FC236}">
                <a16:creationId xmlns:a16="http://schemas.microsoft.com/office/drawing/2014/main" id="{6CFC7378-4C5B-254D-898A-A41FE8253AE9}"/>
              </a:ext>
            </a:extLst>
          </p:cNvPr>
          <p:cNvSpPr/>
          <p:nvPr/>
        </p:nvSpPr>
        <p:spPr>
          <a:xfrm>
            <a:off x="8213878" y="257541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$300'a satıldığı için hasılattaki kayıp</a:t>
            </a:r>
          </a:p>
        </p:txBody>
      </p:sp>
      <p:sp>
        <p:nvSpPr>
          <p:cNvPr id="45" name="Rectangle 44">
            <a:extLst>
              <a:ext uri="{FF2B5EF4-FFF2-40B4-BE49-F238E27FC236}">
                <a16:creationId xmlns:a16="http://schemas.microsoft.com/office/drawing/2014/main" id="{69D3044F-C2FE-1D47-8746-1A38475BCB24}"/>
              </a:ext>
            </a:extLst>
          </p:cNvPr>
          <p:cNvSpPr/>
          <p:nvPr/>
        </p:nvSpPr>
        <p:spPr>
          <a:xfrm>
            <a:off x="9191894" y="3155093"/>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$200'a satıldığı için ekstra hasılat</a:t>
            </a:r>
          </a:p>
        </p:txBody>
      </p:sp>
    </p:spTree>
    <p:extLst>
      <p:ext uri="{BB962C8B-B14F-4D97-AF65-F5344CB8AC3E}">
        <p14:creationId xmlns:p14="http://schemas.microsoft.com/office/powerpoint/2010/main" val="35565613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down)">
                                      <p:cBhvr>
                                        <p:cTn id="12" dur="1000"/>
                                        <p:tgtEl>
                                          <p:spTgt spid="3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1000"/>
                                        <p:tgtEl>
                                          <p:spTgt spid="2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left)">
                                      <p:cBhvr>
                                        <p:cTn id="22" dur="1000"/>
                                        <p:tgtEl>
                                          <p:spTgt spid="2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0"/>
                                        <p:tgtEl>
                                          <p:spTgt spid="2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down)">
                                      <p:cBhvr>
                                        <p:cTn id="32" dur="1000"/>
                                        <p:tgtEl>
                                          <p:spTgt spid="2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wipe(down)">
                                      <p:cBhvr>
                                        <p:cTn id="37" dur="1000"/>
                                        <p:tgtEl>
                                          <p:spTgt spid="24"/>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wipe(left)">
                                      <p:cBhvr>
                                        <p:cTn id="42" dur="1000"/>
                                        <p:tgtEl>
                                          <p:spTgt spid="30"/>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wipe(left)">
                                      <p:cBhvr>
                                        <p:cTn id="47" dur="1000"/>
                                        <p:tgtEl>
                                          <p:spTgt spid="33"/>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wipe(down)">
                                      <p:cBhvr>
                                        <p:cTn id="57" dur="1000"/>
                                        <p:tgtEl>
                                          <p:spTgt spid="29"/>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4" fill="hold"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wipe(down)">
                                      <p:cBhvr>
                                        <p:cTn id="62" dur="1000"/>
                                        <p:tgtEl>
                                          <p:spTgt spid="27"/>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4" fill="hold" nodeType="click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wipe(down)">
                                      <p:cBhvr>
                                        <p:cTn id="67" dur="1000"/>
                                        <p:tgtEl>
                                          <p:spTgt spid="32"/>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4" fill="hold" nodeType="click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wipe(down)">
                                      <p:cBhvr>
                                        <p:cTn id="72" dur="1000"/>
                                        <p:tgtEl>
                                          <p:spTgt spid="34"/>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4" fill="hold" nodeType="click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wipe(down)">
                                      <p:cBhvr>
                                        <p:cTn id="77" dur="1000"/>
                                        <p:tgtEl>
                                          <p:spTgt spid="35"/>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4" fill="hold" nodeType="click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wipe(down)">
                                      <p:cBhvr>
                                        <p:cTn id="82"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609600" y="51"/>
            <a:ext cx="10972800" cy="1527175"/>
          </a:xfrm>
        </p:spPr>
        <p:txBody>
          <a:bodyPr/>
          <a:lstStyle/>
          <a:p>
            <a:r>
              <a:rPr lang="tr-TR" b="1" dirty="0">
                <a:ea typeface="MS PGothic" charset="0"/>
              </a:rPr>
              <a:t>Grafiksel Özet</a:t>
            </a:r>
          </a:p>
        </p:txBody>
      </p:sp>
      <p:sp>
        <p:nvSpPr>
          <p:cNvPr id="17411" name="Content Placeholder 2"/>
          <p:cNvSpPr>
            <a:spLocks noGrp="1"/>
          </p:cNvSpPr>
          <p:nvPr>
            <p:ph idx="1"/>
          </p:nvPr>
        </p:nvSpPr>
        <p:spPr>
          <a:xfrm>
            <a:off x="609600" y="1527226"/>
            <a:ext cx="10972800" cy="4895850"/>
          </a:xfrm>
        </p:spPr>
        <p:txBody>
          <a:bodyPr/>
          <a:lstStyle/>
          <a:p>
            <a:r>
              <a:rPr lang="tr-TR" sz="3200" dirty="0">
                <a:ea typeface="MS PGothic" charset="0"/>
              </a:rPr>
              <a:t>Tek fiyat uygulayan firma ile fiyat ayrımcılığı uygulayan firmanın karşılaştırılması.</a:t>
            </a:r>
          </a:p>
          <a:p>
            <a:r>
              <a:rPr lang="tr-TR" sz="3200" dirty="0">
                <a:ea typeface="MS PGothic" charset="0"/>
              </a:rPr>
              <a:t>Fiyat ayrımcılığı durumunda:</a:t>
            </a:r>
          </a:p>
          <a:p>
            <a:pPr lvl="1"/>
            <a:r>
              <a:rPr lang="tr-TR" sz="2800" dirty="0">
                <a:ea typeface="MS PGothic" charset="0"/>
              </a:rPr>
              <a:t>En inelastik olan kişiler daha yüksek fiyat öder.</a:t>
            </a:r>
          </a:p>
          <a:p>
            <a:pPr lvl="1"/>
            <a:r>
              <a:rPr lang="tr-TR" sz="2800" dirty="0">
                <a:ea typeface="MS PGothic" charset="0"/>
              </a:rPr>
              <a:t>Firma daha elastik olan tüketicileri piyasaya girmeye cezbetmek için daha düşük fiyat da talep eder. </a:t>
            </a:r>
          </a:p>
          <a:p>
            <a:pPr lvl="1"/>
            <a:r>
              <a:rPr lang="tr-TR" sz="2800" dirty="0">
                <a:ea typeface="MS PGothic" charset="0"/>
              </a:rPr>
              <a:t>Genel satış miktarı artar.</a:t>
            </a:r>
          </a:p>
          <a:p>
            <a:pPr lvl="1"/>
            <a:r>
              <a:rPr lang="tr-TR" sz="2800" dirty="0">
                <a:ea typeface="MS PGothic" charset="0"/>
              </a:rPr>
              <a:t>Toplamda, refah artar ve kayıp düşer.</a:t>
            </a:r>
          </a:p>
          <a:p>
            <a:r>
              <a:rPr lang="tr-TR" sz="2400" dirty="0">
                <a:solidFill>
                  <a:srgbClr val="FF0000"/>
                </a:solidFill>
                <a:ea typeface="MS PGothic" charset="0"/>
              </a:rPr>
              <a:t>Lütfen tam rekabetçi piyasa, tekelci piyasa ve fiyat ayrımcılığı uygulayan tekel arasında refah karşılaştırması yapan </a:t>
            </a:r>
            <a:r>
              <a:rPr lang="tr-TR" sz="2400">
                <a:solidFill>
                  <a:srgbClr val="FF0000"/>
                </a:solidFill>
                <a:ea typeface="MS PGothic" charset="0"/>
              </a:rPr>
              <a:t>Akademi Ekonometri </a:t>
            </a:r>
            <a:r>
              <a:rPr lang="tr-TR" sz="2400" dirty="0">
                <a:solidFill>
                  <a:srgbClr val="FF0000"/>
                </a:solidFill>
                <a:ea typeface="MS PGothic" charset="0"/>
              </a:rPr>
              <a:t>Web Sitesi'ndeki </a:t>
            </a:r>
            <a:r>
              <a:rPr lang="tr-TR" sz="2400" dirty="0" err="1">
                <a:solidFill>
                  <a:srgbClr val="FF0000"/>
                </a:solidFill>
                <a:ea typeface="MS PGothic" charset="0"/>
              </a:rPr>
              <a:t>pdf</a:t>
            </a:r>
            <a:r>
              <a:rPr lang="tr-TR" sz="2400" dirty="0">
                <a:solidFill>
                  <a:srgbClr val="FF0000"/>
                </a:solidFill>
                <a:ea typeface="MS PGothic" charset="0"/>
              </a:rPr>
              <a:t> dosyasını inceleyin.</a:t>
            </a:r>
          </a:p>
        </p:txBody>
      </p:sp>
    </p:spTree>
    <p:extLst>
      <p:ext uri="{BB962C8B-B14F-4D97-AF65-F5344CB8AC3E}">
        <p14:creationId xmlns:p14="http://schemas.microsoft.com/office/powerpoint/2010/main" val="25595210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7411">
                                            <p:txEl>
                                              <p:pRg st="2" end="2"/>
                                            </p:txEl>
                                          </p:spTgt>
                                        </p:tgtEl>
                                        <p:attrNameLst>
                                          <p:attrName>style.visibility</p:attrName>
                                        </p:attrNameLst>
                                      </p:cBhvr>
                                      <p:to>
                                        <p:strVal val="visible"/>
                                      </p:to>
                                    </p:set>
                                    <p:animEffect transition="in" filter="barn(inVertical)">
                                      <p:cBhvr>
                                        <p:cTn id="7" dur="500"/>
                                        <p:tgtEl>
                                          <p:spTgt spid="17411">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7411">
                                            <p:txEl>
                                              <p:pRg st="3" end="3"/>
                                            </p:txEl>
                                          </p:spTgt>
                                        </p:tgtEl>
                                        <p:attrNameLst>
                                          <p:attrName>style.visibility</p:attrName>
                                        </p:attrNameLst>
                                      </p:cBhvr>
                                      <p:to>
                                        <p:strVal val="visible"/>
                                      </p:to>
                                    </p:set>
                                    <p:animEffect transition="in" filter="barn(inVertical)">
                                      <p:cBhvr>
                                        <p:cTn id="10" dur="500"/>
                                        <p:tgtEl>
                                          <p:spTgt spid="17411">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7411">
                                            <p:txEl>
                                              <p:pRg st="4" end="4"/>
                                            </p:txEl>
                                          </p:spTgt>
                                        </p:tgtEl>
                                        <p:attrNameLst>
                                          <p:attrName>style.visibility</p:attrName>
                                        </p:attrNameLst>
                                      </p:cBhvr>
                                      <p:to>
                                        <p:strVal val="visible"/>
                                      </p:to>
                                    </p:set>
                                    <p:animEffect transition="in" filter="barn(inVertical)">
                                      <p:cBhvr>
                                        <p:cTn id="13" dur="500"/>
                                        <p:tgtEl>
                                          <p:spTgt spid="17411">
                                            <p:txEl>
                                              <p:pRg st="4" end="4"/>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7411">
                                            <p:txEl>
                                              <p:pRg st="5" end="5"/>
                                            </p:txEl>
                                          </p:spTgt>
                                        </p:tgtEl>
                                        <p:attrNameLst>
                                          <p:attrName>style.visibility</p:attrName>
                                        </p:attrNameLst>
                                      </p:cBhvr>
                                      <p:to>
                                        <p:strVal val="visible"/>
                                      </p:to>
                                    </p:set>
                                    <p:animEffect transition="in" filter="barn(inVertical)">
                                      <p:cBhvr>
                                        <p:cTn id="16" dur="500"/>
                                        <p:tgtEl>
                                          <p:spTgt spid="17411">
                                            <p:txEl>
                                              <p:pRg st="5" end="5"/>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7411">
                                            <p:txEl>
                                              <p:pRg st="6" end="6"/>
                                            </p:txEl>
                                          </p:spTgt>
                                        </p:tgtEl>
                                        <p:attrNameLst>
                                          <p:attrName>style.visibility</p:attrName>
                                        </p:attrNameLst>
                                      </p:cBhvr>
                                      <p:to>
                                        <p:strVal val="visible"/>
                                      </p:to>
                                    </p:set>
                                    <p:animEffect transition="in" filter="barn(inVertical)">
                                      <p:cBhvr>
                                        <p:cTn id="19" dur="500"/>
                                        <p:tgtEl>
                                          <p:spTgt spid="174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a:xfrm>
            <a:off x="202057" y="63"/>
            <a:ext cx="11748196" cy="1527175"/>
          </a:xfrm>
        </p:spPr>
        <p:txBody>
          <a:bodyPr/>
          <a:lstStyle/>
          <a:p>
            <a:r>
              <a:rPr lang="tr-TR" b="1" dirty="0">
                <a:ea typeface="MS PGothic" charset="0"/>
              </a:rPr>
              <a:t>Birinci-Derece (Tam) Fiyat Ayrımcılığı</a:t>
            </a:r>
          </a:p>
        </p:txBody>
      </p:sp>
      <p:sp>
        <p:nvSpPr>
          <p:cNvPr id="15363" name="Content Placeholder 2"/>
          <p:cNvSpPr>
            <a:spLocks noGrp="1"/>
          </p:cNvSpPr>
          <p:nvPr>
            <p:ph idx="1"/>
          </p:nvPr>
        </p:nvSpPr>
        <p:spPr>
          <a:xfrm>
            <a:off x="76223" y="1625600"/>
            <a:ext cx="8496278" cy="4895850"/>
          </a:xfrm>
        </p:spPr>
        <p:txBody>
          <a:bodyPr/>
          <a:lstStyle/>
          <a:p>
            <a:r>
              <a:rPr lang="tr-TR" sz="2400" dirty="0">
                <a:ea typeface="MS PGothic" charset="0"/>
              </a:rPr>
              <a:t>Tam Fiyat Ayrımcılığı</a:t>
            </a:r>
          </a:p>
          <a:p>
            <a:pPr lvl="1"/>
            <a:r>
              <a:rPr lang="tr-TR" sz="2000" dirty="0">
                <a:ea typeface="MS PGothic" charset="0"/>
              </a:rPr>
              <a:t>Firma her tüketiciden </a:t>
            </a:r>
            <a:r>
              <a:rPr lang="tr-TR" sz="2000" dirty="0">
                <a:solidFill>
                  <a:srgbClr val="FF0000"/>
                </a:solidFill>
                <a:ea typeface="MS PGothic" charset="0"/>
              </a:rPr>
              <a:t>tüketicinin maksimum ödeme istekliliğine eşit olan özgün bir fiyat</a:t>
            </a:r>
            <a:r>
              <a:rPr lang="tr-TR" sz="2000" dirty="0">
                <a:ea typeface="MS PGothic" charset="0"/>
              </a:rPr>
              <a:t> talep eder.</a:t>
            </a:r>
            <a:endParaRPr lang="tr-TR" sz="2000" dirty="0">
              <a:solidFill>
                <a:srgbClr val="FF0000"/>
              </a:solidFill>
              <a:ea typeface="MS PGothic" charset="0"/>
            </a:endParaRPr>
          </a:p>
          <a:p>
            <a:pPr lvl="1"/>
            <a:r>
              <a:rPr lang="tr-TR" sz="2000" dirty="0">
                <a:ea typeface="MS PGothic" charset="0"/>
              </a:rPr>
              <a:t>Fiyat = Maksimum Ödeme İstekliliği</a:t>
            </a:r>
          </a:p>
          <a:p>
            <a:pPr lvl="1"/>
            <a:r>
              <a:rPr lang="tr-TR" sz="2000" dirty="0">
                <a:ea typeface="MS PGothic" charset="0"/>
              </a:rPr>
              <a:t>Eğer firma bunu başarabilirse, tüketici fazlası sıfır olacaktır. Neden?</a:t>
            </a:r>
          </a:p>
          <a:p>
            <a:r>
              <a:rPr lang="tr-TR" sz="2400" dirty="0">
                <a:ea typeface="MS PGothic" charset="0"/>
              </a:rPr>
              <a:t>Gerçek hayatta uygulaması zordur. Neden?</a:t>
            </a:r>
          </a:p>
          <a:p>
            <a:pPr lvl="1"/>
            <a:r>
              <a:rPr lang="tr-TR" sz="2000" dirty="0">
                <a:ea typeface="MS PGothic" charset="0"/>
              </a:rPr>
              <a:t>Herkesin maksimum ödeme istekliliğini bilmek çok zordur.</a:t>
            </a:r>
          </a:p>
          <a:p>
            <a:pPr lvl="1"/>
            <a:r>
              <a:rPr lang="tr-TR" sz="2000" dirty="0">
                <a:ea typeface="MS PGothic" charset="0"/>
              </a:rPr>
              <a:t>Kuyumcular, rehineciler ve galericiler pazarlığı kullanarak bunu uygulamaya çalışabilir.</a:t>
            </a:r>
          </a:p>
        </p:txBody>
      </p:sp>
      <p:pic>
        <p:nvPicPr>
          <p:cNvPr id="15364" name="Picture 6" descr="I:\DirkTextbookN\Jpegs(All)\VOLUME_1_MICRO_Class-test\25_PRINECO_CH0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2184" y="1695513"/>
            <a:ext cx="2885016" cy="3014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365" name="Picture 6" descr="G:\DirkTextbookN\Jpegs(All)\JpegsBatch3LateJuly\C9RRC9.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501" y="4835588"/>
            <a:ext cx="3219451" cy="1641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2447556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5363">
                                            <p:txEl>
                                              <p:pRg st="1" end="1"/>
                                            </p:txEl>
                                          </p:spTgt>
                                        </p:tgtEl>
                                        <p:attrNameLst>
                                          <p:attrName>style.visibility</p:attrName>
                                        </p:attrNameLst>
                                      </p:cBhvr>
                                      <p:to>
                                        <p:strVal val="visible"/>
                                      </p:to>
                                    </p:set>
                                    <p:animEffect transition="in" filter="barn(inVertical)">
                                      <p:cBhvr>
                                        <p:cTn id="7" dur="500"/>
                                        <p:tgtEl>
                                          <p:spTgt spid="1536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5363">
                                            <p:txEl>
                                              <p:pRg st="2" end="2"/>
                                            </p:txEl>
                                          </p:spTgt>
                                        </p:tgtEl>
                                        <p:attrNameLst>
                                          <p:attrName>style.visibility</p:attrName>
                                        </p:attrNameLst>
                                      </p:cBhvr>
                                      <p:to>
                                        <p:strVal val="visible"/>
                                      </p:to>
                                    </p:set>
                                    <p:animEffect transition="in" filter="barn(inVertical)">
                                      <p:cBhvr>
                                        <p:cTn id="10" dur="500"/>
                                        <p:tgtEl>
                                          <p:spTgt spid="1536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5363">
                                            <p:txEl>
                                              <p:pRg st="3" end="3"/>
                                            </p:txEl>
                                          </p:spTgt>
                                        </p:tgtEl>
                                        <p:attrNameLst>
                                          <p:attrName>style.visibility</p:attrName>
                                        </p:attrNameLst>
                                      </p:cBhvr>
                                      <p:to>
                                        <p:strVal val="visible"/>
                                      </p:to>
                                    </p:set>
                                    <p:animEffect transition="in" filter="barn(inVertical)">
                                      <p:cBhvr>
                                        <p:cTn id="13" dur="500"/>
                                        <p:tgtEl>
                                          <p:spTgt spid="15363">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15363">
                                            <p:txEl>
                                              <p:pRg st="5" end="5"/>
                                            </p:txEl>
                                          </p:spTgt>
                                        </p:tgtEl>
                                        <p:attrNameLst>
                                          <p:attrName>style.visibility</p:attrName>
                                        </p:attrNameLst>
                                      </p:cBhvr>
                                      <p:to>
                                        <p:strVal val="visible"/>
                                      </p:to>
                                    </p:set>
                                    <p:animEffect transition="in" filter="barn(inVertical)">
                                      <p:cBhvr>
                                        <p:cTn id="18" dur="500"/>
                                        <p:tgtEl>
                                          <p:spTgt spid="1536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5363">
                                            <p:txEl>
                                              <p:pRg st="6" end="6"/>
                                            </p:txEl>
                                          </p:spTgt>
                                        </p:tgtEl>
                                        <p:attrNameLst>
                                          <p:attrName>style.visibility</p:attrName>
                                        </p:attrNameLst>
                                      </p:cBhvr>
                                      <p:to>
                                        <p:strVal val="visible"/>
                                      </p:to>
                                    </p:set>
                                    <p:animEffect transition="in" filter="barn(inVertical)">
                                      <p:cBhvr>
                                        <p:cTn id="21" dur="500"/>
                                        <p:tgtEl>
                                          <p:spTgt spid="15363">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5364"/>
                                        </p:tgtEl>
                                        <p:attrNameLst>
                                          <p:attrName>style.visibility</p:attrName>
                                        </p:attrNameLst>
                                      </p:cBhvr>
                                      <p:to>
                                        <p:strVal val="visible"/>
                                      </p:to>
                                    </p:set>
                                    <p:animEffect transition="in" filter="barn(inVertical)">
                                      <p:cBhvr>
                                        <p:cTn id="24" dur="500"/>
                                        <p:tgtEl>
                                          <p:spTgt spid="15364"/>
                                        </p:tgtEl>
                                      </p:cBhvr>
                                    </p:animEffect>
                                  </p:childTnLst>
                                </p:cTn>
                              </p:par>
                              <p:par>
                                <p:cTn id="25" presetID="16" presetClass="entr" presetSubtype="21" fill="hold" nodeType="withEffect">
                                  <p:stCondLst>
                                    <p:cond delay="0"/>
                                  </p:stCondLst>
                                  <p:childTnLst>
                                    <p:set>
                                      <p:cBhvr>
                                        <p:cTn id="26" dur="1" fill="hold">
                                          <p:stCondLst>
                                            <p:cond delay="0"/>
                                          </p:stCondLst>
                                        </p:cTn>
                                        <p:tgtEl>
                                          <p:spTgt spid="15365"/>
                                        </p:tgtEl>
                                        <p:attrNameLst>
                                          <p:attrName>style.visibility</p:attrName>
                                        </p:attrNameLst>
                                      </p:cBhvr>
                                      <p:to>
                                        <p:strVal val="visible"/>
                                      </p:to>
                                    </p:set>
                                    <p:animEffect transition="in" filter="barn(inVertical)">
                                      <p:cBhvr>
                                        <p:cTn id="27" dur="500"/>
                                        <p:tgtEl>
                                          <p:spTgt spid="15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p:txBody>
          <a:bodyPr/>
          <a:lstStyle/>
          <a:p>
            <a:pPr algn="ctr"/>
            <a:r>
              <a:rPr lang="tr-TR" b="1" dirty="0">
                <a:ea typeface="MS PGothic" charset="0"/>
                <a:cs typeface="MS PGothic" charset="0"/>
              </a:rPr>
              <a:t>Uçak Bileti Fiyatları</a:t>
            </a:r>
          </a:p>
        </p:txBody>
      </p:sp>
      <p:graphicFrame>
        <p:nvGraphicFramePr>
          <p:cNvPr id="20510" name="Group 30"/>
          <p:cNvGraphicFramePr>
            <a:graphicFrameLocks noGrp="1"/>
          </p:cNvGraphicFramePr>
          <p:nvPr>
            <p:extLst>
              <p:ext uri="{D42A27DB-BD31-4B8C-83A1-F6EECF244321}">
                <p14:modId xmlns:p14="http://schemas.microsoft.com/office/powerpoint/2010/main" val="1221358329"/>
              </p:ext>
            </p:extLst>
          </p:nvPr>
        </p:nvGraphicFramePr>
        <p:xfrm>
          <a:off x="508000" y="1752603"/>
          <a:ext cx="11176000" cy="4614863"/>
        </p:xfrm>
        <a:graphic>
          <a:graphicData uri="http://schemas.openxmlformats.org/drawingml/2006/table">
            <a:tbl>
              <a:tblPr/>
              <a:tblGrid>
                <a:gridCol w="3725333">
                  <a:extLst>
                    <a:ext uri="{9D8B030D-6E8A-4147-A177-3AD203B41FA5}">
                      <a16:colId xmlns:a16="http://schemas.microsoft.com/office/drawing/2014/main" val="20000"/>
                    </a:ext>
                  </a:extLst>
                </a:gridCol>
                <a:gridCol w="2641600">
                  <a:extLst>
                    <a:ext uri="{9D8B030D-6E8A-4147-A177-3AD203B41FA5}">
                      <a16:colId xmlns:a16="http://schemas.microsoft.com/office/drawing/2014/main" val="20001"/>
                    </a:ext>
                  </a:extLst>
                </a:gridCol>
                <a:gridCol w="4809067">
                  <a:extLst>
                    <a:ext uri="{9D8B030D-6E8A-4147-A177-3AD203B41FA5}">
                      <a16:colId xmlns:a16="http://schemas.microsoft.com/office/drawing/2014/main" val="20002"/>
                    </a:ext>
                  </a:extLst>
                </a:gridCol>
              </a:tblGrid>
              <a:tr h="9255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Satın Alma Günü</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Fiyat</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Seyahat Eden Kişi</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3 ay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$300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Tatil planlayan bir çift. En ucuz uçuş gününü seçebilmişler.</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826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2 hafta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$550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İş görüşmesine giden bir aday</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2 gün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$750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Hafta boyunca müşteri ile buluşacak olan iş adamı. Ücreti şirket ödemiş.</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144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Yedek bilet, herhangi bir zamanda alınmış</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Times New Roman" charset="0"/>
                          <a:cs typeface="Times New Roman" charset="0"/>
                        </a:rPr>
                        <a:t>$120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Times New Roman" charset="0"/>
                          <a:cs typeface="Times New Roman" charset="0"/>
                        </a:rPr>
                        <a:t>Fiyata hassasiyeti, gezme isteği ve esnek programı olan bir kişi.</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2918571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tridw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93784" y="3878282"/>
            <a:ext cx="2709333" cy="1587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8914" name="Picture 20"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85433" y="1609745"/>
            <a:ext cx="8331200" cy="51673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9" name="Picture 28" descr="triup.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13569" y="2459057"/>
            <a:ext cx="2599267" cy="3028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descr="gree.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713569" y="3892607"/>
            <a:ext cx="2599267" cy="1595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2" name="Picture 21"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681820" y="2411432"/>
            <a:ext cx="6635749" cy="3790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18" descr="300.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85436" y="3824307"/>
            <a:ext cx="3471333" cy="2984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 name="Picture 19" descr="arrow.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5562625" y="6618307"/>
            <a:ext cx="2569633" cy="190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descr="mc.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023558" y="5376882"/>
            <a:ext cx="7905751" cy="190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5" name="Picture 2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700891" y="2440013"/>
            <a:ext cx="3867151" cy="4022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 name="Picture 25" descr="phigh.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1746252" y="2459094"/>
            <a:ext cx="931333" cy="1482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7" name="Picture 26" descr="plow.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1830917" y="3900507"/>
            <a:ext cx="846667" cy="1608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8924" name="Title 14"/>
          <p:cNvSpPr>
            <a:spLocks noGrp="1"/>
          </p:cNvSpPr>
          <p:nvPr>
            <p:ph type="title" idx="4294967295"/>
          </p:nvPr>
        </p:nvSpPr>
        <p:spPr>
          <a:xfrm>
            <a:off x="0" y="129308"/>
            <a:ext cx="12069763" cy="1143000"/>
          </a:xfrm>
        </p:spPr>
        <p:txBody>
          <a:bodyPr/>
          <a:lstStyle/>
          <a:p>
            <a:r>
              <a:rPr lang="tr-TR" b="1" dirty="0">
                <a:ea typeface="MS PGothic" charset="0"/>
              </a:rPr>
              <a:t>Birinci-Derece (Tam) Fiyat Ayrımcılığı</a:t>
            </a:r>
            <a:endParaRPr lang="tr-TR" b="1" dirty="0">
              <a:ea typeface="MS PGothic" charset="0"/>
              <a:cs typeface="Arial" charset="0"/>
            </a:endParaRPr>
          </a:p>
        </p:txBody>
      </p:sp>
      <p:sp>
        <p:nvSpPr>
          <p:cNvPr id="14" name="TextBox 13"/>
          <p:cNvSpPr txBox="1"/>
          <p:nvPr/>
        </p:nvSpPr>
        <p:spPr>
          <a:xfrm>
            <a:off x="9474544" y="5728134"/>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15" name="Rectangle 14">
            <a:extLst>
              <a:ext uri="{FF2B5EF4-FFF2-40B4-BE49-F238E27FC236}">
                <a16:creationId xmlns:a16="http://schemas.microsoft.com/office/drawing/2014/main" id="{62F36AA2-9BCA-0E4E-BB2C-0EE5195B5026}"/>
              </a:ext>
            </a:extLst>
          </p:cNvPr>
          <p:cNvSpPr/>
          <p:nvPr/>
        </p:nvSpPr>
        <p:spPr>
          <a:xfrm>
            <a:off x="1931927" y="1618513"/>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16" name="Rectangle 15">
            <a:extLst>
              <a:ext uri="{FF2B5EF4-FFF2-40B4-BE49-F238E27FC236}">
                <a16:creationId xmlns:a16="http://schemas.microsoft.com/office/drawing/2014/main" id="{16AC0FD5-23F8-5D4E-A48D-9B7EBD3C5447}"/>
              </a:ext>
            </a:extLst>
          </p:cNvPr>
          <p:cNvSpPr/>
          <p:nvPr/>
        </p:nvSpPr>
        <p:spPr>
          <a:xfrm>
            <a:off x="9365137" y="6559957"/>
            <a:ext cx="1038208"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Miktar</a:t>
            </a:r>
          </a:p>
        </p:txBody>
      </p:sp>
    </p:spTree>
    <p:extLst>
      <p:ext uri="{BB962C8B-B14F-4D97-AF65-F5344CB8AC3E}">
        <p14:creationId xmlns:p14="http://schemas.microsoft.com/office/powerpoint/2010/main" val="366325848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1000"/>
                                        <p:tgtEl>
                                          <p:spTgt spid="2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left)">
                                      <p:cBhvr>
                                        <p:cTn id="12" dur="1000"/>
                                        <p:tgtEl>
                                          <p:spTgt spid="2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left)">
                                      <p:cBhvr>
                                        <p:cTn id="17" dur="1000"/>
                                        <p:tgtEl>
                                          <p:spTgt spid="2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1000"/>
                                        <p:tgtEl>
                                          <p:spTgt spid="2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left)">
                                      <p:cBhvr>
                                        <p:cTn id="32" dur="1000"/>
                                        <p:tgtEl>
                                          <p:spTgt spid="26"/>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wipe(down)">
                                      <p:cBhvr>
                                        <p:cTn id="37" dur="1000"/>
                                        <p:tgtEl>
                                          <p:spTgt spid="29"/>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left)">
                                      <p:cBhvr>
                                        <p:cTn id="42" dur="1000"/>
                                        <p:tgtEl>
                                          <p:spTgt spid="27"/>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1000"/>
                                        <p:tgtEl>
                                          <p:spTgt spid="20"/>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38" descr="I:\DirkTextbookN\Jpegs(All)\VOLUME_1_MICRO_Class-test\FIG11.2_PRINECO_CH11.jpg"/>
          <p:cNvPicPr>
            <a:picLocks noChangeAspect="1" noChangeArrowheads="1"/>
          </p:cNvPicPr>
          <p:nvPr/>
        </p:nvPicPr>
        <p:blipFill>
          <a:blip r:embed="rId3">
            <a:extLst>
              <a:ext uri="{28A0092B-C50C-407E-A947-70E740481C1C}">
                <a14:useLocalDpi xmlns:a14="http://schemas.microsoft.com/office/drawing/2010/main" val="0"/>
              </a:ext>
            </a:extLst>
          </a:blip>
          <a:srcRect l="2814" r="2242" b="3157"/>
          <a:stretch>
            <a:fillRect/>
          </a:stretch>
        </p:blipFill>
        <p:spPr bwMode="auto">
          <a:xfrm>
            <a:off x="116442" y="2292350"/>
            <a:ext cx="7782983" cy="4508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0962" name="Title 1"/>
          <p:cNvSpPr>
            <a:spLocks noGrp="1"/>
          </p:cNvSpPr>
          <p:nvPr>
            <p:ph type="title"/>
          </p:nvPr>
        </p:nvSpPr>
        <p:spPr>
          <a:xfrm>
            <a:off x="609600" y="37"/>
            <a:ext cx="10972800" cy="1527175"/>
          </a:xfrm>
        </p:spPr>
        <p:txBody>
          <a:bodyPr/>
          <a:lstStyle/>
          <a:p>
            <a:pPr algn="ctr"/>
            <a:r>
              <a:rPr lang="tr-TR" b="1" dirty="0">
                <a:ea typeface="MS PGothic" charset="0"/>
              </a:rPr>
              <a:t>Piyasa Yapılarının Karşılaştırılması</a:t>
            </a:r>
          </a:p>
        </p:txBody>
      </p:sp>
      <p:graphicFrame>
        <p:nvGraphicFramePr>
          <p:cNvPr id="5" name="Table 4"/>
          <p:cNvGraphicFramePr>
            <a:graphicFrameLocks noGrp="1"/>
          </p:cNvGraphicFramePr>
          <p:nvPr>
            <p:extLst>
              <p:ext uri="{D42A27DB-BD31-4B8C-83A1-F6EECF244321}">
                <p14:modId xmlns:p14="http://schemas.microsoft.com/office/powerpoint/2010/main" val="2640914147"/>
              </p:ext>
            </p:extLst>
          </p:nvPr>
        </p:nvGraphicFramePr>
        <p:xfrm>
          <a:off x="3712633" y="1690688"/>
          <a:ext cx="8263467" cy="2940052"/>
        </p:xfrm>
        <a:graphic>
          <a:graphicData uri="http://schemas.openxmlformats.org/drawingml/2006/table">
            <a:tbl>
              <a:tblPr/>
              <a:tblGrid>
                <a:gridCol w="2078567">
                  <a:extLst>
                    <a:ext uri="{9D8B030D-6E8A-4147-A177-3AD203B41FA5}">
                      <a16:colId xmlns:a16="http://schemas.microsoft.com/office/drawing/2014/main" val="20000"/>
                    </a:ext>
                  </a:extLst>
                </a:gridCol>
                <a:gridCol w="1974850">
                  <a:extLst>
                    <a:ext uri="{9D8B030D-6E8A-4147-A177-3AD203B41FA5}">
                      <a16:colId xmlns:a16="http://schemas.microsoft.com/office/drawing/2014/main" val="20001"/>
                    </a:ext>
                  </a:extLst>
                </a:gridCol>
                <a:gridCol w="2055283">
                  <a:extLst>
                    <a:ext uri="{9D8B030D-6E8A-4147-A177-3AD203B41FA5}">
                      <a16:colId xmlns:a16="http://schemas.microsoft.com/office/drawing/2014/main" val="20002"/>
                    </a:ext>
                  </a:extLst>
                </a:gridCol>
                <a:gridCol w="2154767">
                  <a:extLst>
                    <a:ext uri="{9D8B030D-6E8A-4147-A177-3AD203B41FA5}">
                      <a16:colId xmlns:a16="http://schemas.microsoft.com/office/drawing/2014/main" val="20003"/>
                    </a:ext>
                  </a:extLst>
                </a:gridCol>
              </a:tblGrid>
              <a:tr h="6096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tr-TR" sz="1600" b="0" i="0" u="none" strike="noStrike" cap="none" normalizeH="0" baseline="0" noProof="0">
                        <a:ln>
                          <a:noFill/>
                        </a:ln>
                        <a:solidFill>
                          <a:schemeClr val="tx1"/>
                        </a:solidFill>
                        <a:effectLst/>
                        <a:latin typeface="Cambria" panose="02040503050406030204" pitchFamily="18" charset="0"/>
                        <a:ea typeface="MS PGothic" charset="0"/>
                        <a:cs typeface="Times New Roman" charset="0"/>
                      </a:endParaRP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Rekabetçi</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Tekel – Tek Fiyat</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Fiyat Ayrımcılığı</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Tüketici Fazlası</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Üretici Fazlası</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Kayıp</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c</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Toplam Refah</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6" name="TextBox 5"/>
          <p:cNvSpPr txBox="1"/>
          <p:nvPr/>
        </p:nvSpPr>
        <p:spPr>
          <a:xfrm>
            <a:off x="8839566" y="5648502"/>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7" name="Rectangle 6">
            <a:extLst>
              <a:ext uri="{FF2B5EF4-FFF2-40B4-BE49-F238E27FC236}">
                <a16:creationId xmlns:a16="http://schemas.microsoft.com/office/drawing/2014/main" id="{443C2B77-6FB1-394C-89A8-7D4E7BAB1319}"/>
              </a:ext>
            </a:extLst>
          </p:cNvPr>
          <p:cNvSpPr/>
          <p:nvPr/>
        </p:nvSpPr>
        <p:spPr>
          <a:xfrm>
            <a:off x="215900" y="2461661"/>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8" name="Rectangle 7">
            <a:extLst>
              <a:ext uri="{FF2B5EF4-FFF2-40B4-BE49-F238E27FC236}">
                <a16:creationId xmlns:a16="http://schemas.microsoft.com/office/drawing/2014/main" id="{C5A26A40-ECFA-F14A-A669-B5DFF2401316}"/>
              </a:ext>
            </a:extLst>
          </p:cNvPr>
          <p:cNvSpPr/>
          <p:nvPr/>
        </p:nvSpPr>
        <p:spPr>
          <a:xfrm>
            <a:off x="6140581" y="6496975"/>
            <a:ext cx="94382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Miktar</a:t>
            </a:r>
          </a:p>
        </p:txBody>
      </p:sp>
    </p:spTree>
    <p:extLst>
      <p:ext uri="{BB962C8B-B14F-4D97-AF65-F5344CB8AC3E}">
        <p14:creationId xmlns:p14="http://schemas.microsoft.com/office/powerpoint/2010/main" val="4263263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a:xfrm>
            <a:off x="609600" y="0"/>
            <a:ext cx="11975510" cy="1527175"/>
          </a:xfrm>
        </p:spPr>
        <p:txBody>
          <a:bodyPr/>
          <a:lstStyle/>
          <a:p>
            <a:r>
              <a:rPr lang="tr-TR" b="1" dirty="0">
                <a:ea typeface="MS PGothic" charset="0"/>
              </a:rPr>
              <a:t>Fiyat Ayrımcılığının Refah Etkileri</a:t>
            </a:r>
          </a:p>
        </p:txBody>
      </p:sp>
      <p:sp>
        <p:nvSpPr>
          <p:cNvPr id="18435" name="Content Placeholder 2"/>
          <p:cNvSpPr>
            <a:spLocks noGrp="1"/>
          </p:cNvSpPr>
          <p:nvPr>
            <p:ph idx="1"/>
          </p:nvPr>
        </p:nvSpPr>
        <p:spPr>
          <a:xfrm>
            <a:off x="609600" y="1606034"/>
            <a:ext cx="10972800" cy="4895850"/>
          </a:xfrm>
        </p:spPr>
        <p:txBody>
          <a:bodyPr/>
          <a:lstStyle/>
          <a:p>
            <a:r>
              <a:rPr lang="tr-TR" sz="3200" dirty="0">
                <a:ea typeface="MS PGothic" charset="0"/>
              </a:rPr>
              <a:t>Üreticiler</a:t>
            </a:r>
          </a:p>
          <a:p>
            <a:pPr lvl="1"/>
            <a:r>
              <a:rPr lang="tr-TR" sz="2800" dirty="0">
                <a:ea typeface="MS PGothic" charset="0"/>
              </a:rPr>
              <a:t>Daha fazla üretici fazlası elde ederler.</a:t>
            </a:r>
          </a:p>
          <a:p>
            <a:pPr lvl="1"/>
            <a:r>
              <a:rPr lang="tr-TR" sz="2800" dirty="0">
                <a:ea typeface="MS PGothic" charset="0"/>
              </a:rPr>
              <a:t>Firmalar daha yüksek kar ederler.</a:t>
            </a:r>
          </a:p>
          <a:p>
            <a:r>
              <a:rPr lang="tr-TR" sz="3200" dirty="0">
                <a:ea typeface="MS PGothic" charset="0"/>
              </a:rPr>
              <a:t>Tüketiciler</a:t>
            </a:r>
          </a:p>
          <a:p>
            <a:pPr lvl="1"/>
            <a:r>
              <a:rPr lang="tr-TR" sz="2800" dirty="0">
                <a:ea typeface="MS PGothic" charset="0"/>
              </a:rPr>
              <a:t>Ticaretin daha fazla olmasından dolayı daha fazla adet ürün satılmasından yarar sağlarlar.</a:t>
            </a:r>
          </a:p>
          <a:p>
            <a:pPr lvl="1"/>
            <a:r>
              <a:rPr lang="tr-TR" sz="2800" dirty="0">
                <a:solidFill>
                  <a:srgbClr val="FF0000"/>
                </a:solidFill>
                <a:ea typeface="MS PGothic" charset="0"/>
              </a:rPr>
              <a:t>Belli durumlarda toplamda daha fazla tüketici fazlası elde ederler. </a:t>
            </a:r>
          </a:p>
          <a:p>
            <a:r>
              <a:rPr lang="tr-TR" sz="3200" dirty="0">
                <a:ea typeface="MS PGothic" charset="0"/>
              </a:rPr>
              <a:t>Toplamda</a:t>
            </a:r>
          </a:p>
          <a:p>
            <a:pPr lvl="1"/>
            <a:r>
              <a:rPr lang="tr-TR" sz="2800" dirty="0">
                <a:ea typeface="MS PGothic" charset="0"/>
              </a:rPr>
              <a:t>Refah artar ve kayıp azalır.</a:t>
            </a:r>
          </a:p>
        </p:txBody>
      </p:sp>
    </p:spTree>
    <p:extLst>
      <p:ext uri="{BB962C8B-B14F-4D97-AF65-F5344CB8AC3E}">
        <p14:creationId xmlns:p14="http://schemas.microsoft.com/office/powerpoint/2010/main" val="35199140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8435">
                                            <p:txEl>
                                              <p:pRg st="2" end="2"/>
                                            </p:txEl>
                                          </p:spTgt>
                                        </p:tgtEl>
                                        <p:attrNameLst>
                                          <p:attrName>style.visibility</p:attrName>
                                        </p:attrNameLst>
                                      </p:cBhvr>
                                      <p:to>
                                        <p:strVal val="visible"/>
                                      </p:to>
                                    </p:set>
                                    <p:animEffect transition="in" filter="barn(inVertical)">
                                      <p:cBhvr>
                                        <p:cTn id="10" dur="500"/>
                                        <p:tgtEl>
                                          <p:spTgt spid="18435">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8435">
                                            <p:txEl>
                                              <p:pRg st="4" end="4"/>
                                            </p:txEl>
                                          </p:spTgt>
                                        </p:tgtEl>
                                        <p:attrNameLst>
                                          <p:attrName>style.visibility</p:attrName>
                                        </p:attrNameLst>
                                      </p:cBhvr>
                                      <p:to>
                                        <p:strVal val="visible"/>
                                      </p:to>
                                    </p:set>
                                    <p:animEffect transition="in" filter="barn(inVertical)">
                                      <p:cBhvr>
                                        <p:cTn id="15" dur="500"/>
                                        <p:tgtEl>
                                          <p:spTgt spid="18435">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8435">
                                            <p:txEl>
                                              <p:pRg st="5" end="5"/>
                                            </p:txEl>
                                          </p:spTgt>
                                        </p:tgtEl>
                                        <p:attrNameLst>
                                          <p:attrName>style.visibility</p:attrName>
                                        </p:attrNameLst>
                                      </p:cBhvr>
                                      <p:to>
                                        <p:strVal val="visible"/>
                                      </p:to>
                                    </p:set>
                                    <p:animEffect transition="in" filter="barn(inVertical)">
                                      <p:cBhvr>
                                        <p:cTn id="18" dur="500"/>
                                        <p:tgtEl>
                                          <p:spTgt spid="18435">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18435">
                                            <p:txEl>
                                              <p:pRg st="7" end="7"/>
                                            </p:txEl>
                                          </p:spTgt>
                                        </p:tgtEl>
                                        <p:attrNameLst>
                                          <p:attrName>style.visibility</p:attrName>
                                        </p:attrNameLst>
                                      </p:cBhvr>
                                      <p:to>
                                        <p:strVal val="visible"/>
                                      </p:to>
                                    </p:set>
                                    <p:animEffect transition="in" filter="barn(inVertical)">
                                      <p:cBhvr>
                                        <p:cTn id="23" dur="500"/>
                                        <p:tgtEl>
                                          <p:spTgt spid="1843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609600" y="37"/>
            <a:ext cx="10972800" cy="1527175"/>
          </a:xfrm>
        </p:spPr>
        <p:txBody>
          <a:bodyPr/>
          <a:lstStyle/>
          <a:p>
            <a:r>
              <a:rPr lang="tr-TR" b="1" dirty="0">
                <a:ea typeface="MS PGothic" charset="0"/>
              </a:rPr>
              <a:t>Ekonomi: </a:t>
            </a:r>
            <a:r>
              <a:rPr lang="tr-TR" b="1" i="1" dirty="0">
                <a:ea typeface="MS PGothic" charset="0"/>
              </a:rPr>
              <a:t>Extreme </a:t>
            </a:r>
            <a:r>
              <a:rPr lang="tr-TR" b="1" i="1" dirty="0" err="1">
                <a:ea typeface="MS PGothic" charset="0"/>
              </a:rPr>
              <a:t>Couponing</a:t>
            </a:r>
            <a:endParaRPr lang="tr-TR" b="1" i="1" dirty="0">
              <a:ea typeface="MS PGothic" charset="0"/>
            </a:endParaRPr>
          </a:p>
        </p:txBody>
      </p:sp>
      <p:sp>
        <p:nvSpPr>
          <p:cNvPr id="45058" name="Content Placeholder 2"/>
          <p:cNvSpPr>
            <a:spLocks noGrp="1"/>
          </p:cNvSpPr>
          <p:nvPr>
            <p:ph idx="1"/>
          </p:nvPr>
        </p:nvSpPr>
        <p:spPr>
          <a:xfrm>
            <a:off x="609599" y="1712950"/>
            <a:ext cx="11123221" cy="2873375"/>
          </a:xfrm>
        </p:spPr>
        <p:txBody>
          <a:bodyPr/>
          <a:lstStyle/>
          <a:p>
            <a:r>
              <a:rPr lang="tr-TR" sz="3200" dirty="0">
                <a:ea typeface="MS PGothic" charset="0"/>
              </a:rPr>
              <a:t>"Extreme </a:t>
            </a:r>
            <a:r>
              <a:rPr lang="tr-TR" sz="3200" dirty="0" err="1">
                <a:ea typeface="MS PGothic" charset="0"/>
              </a:rPr>
              <a:t>Couponing</a:t>
            </a:r>
            <a:r>
              <a:rPr lang="tr-TR" sz="3200" dirty="0">
                <a:ea typeface="MS PGothic" charset="0"/>
              </a:rPr>
              <a:t>"</a:t>
            </a:r>
          </a:p>
          <a:p>
            <a:pPr lvl="1"/>
            <a:r>
              <a:rPr lang="tr-TR" sz="2800" dirty="0">
                <a:ea typeface="MS PGothic" charset="0"/>
              </a:rPr>
              <a:t>Kupon kullanmak bir çeşit fiyat ayrımcılığıdır.</a:t>
            </a:r>
          </a:p>
          <a:p>
            <a:pPr lvl="1"/>
            <a:r>
              <a:rPr lang="tr-TR" sz="2800" dirty="0">
                <a:ea typeface="MS PGothic" charset="0"/>
              </a:rPr>
              <a:t>Kupon kullananlar aynı ürünü daha az fiyata satın alır.</a:t>
            </a:r>
          </a:p>
          <a:p>
            <a:pPr lvl="1"/>
            <a:r>
              <a:rPr lang="tr-TR" sz="2800" dirty="0">
                <a:ea typeface="MS PGothic" charset="0"/>
              </a:rPr>
              <a:t>Satışlar ve kuponlar tüketicilerin gruplara ayrılmasına yardım eder.</a:t>
            </a:r>
          </a:p>
          <a:p>
            <a:pPr lvl="1"/>
            <a:r>
              <a:rPr lang="tr-TR" sz="2800" dirty="0">
                <a:ea typeface="MS PGothic" charset="0"/>
              </a:rPr>
              <a:t>Bunlar gerçek mi?</a:t>
            </a:r>
          </a:p>
          <a:p>
            <a:endParaRPr lang="tr-TR" sz="3200" dirty="0">
              <a:ea typeface="MS PGothic" charset="0"/>
            </a:endParaRPr>
          </a:p>
          <a:p>
            <a:endParaRPr lang="tr-TR" sz="3200" dirty="0">
              <a:ea typeface="MS PGothic" charset="0"/>
            </a:endParaRPr>
          </a:p>
        </p:txBody>
      </p:sp>
      <p:pic>
        <p:nvPicPr>
          <p:cNvPr id="45059"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2644346" y="4586325"/>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Econ in Media.eps">
            <a:hlinkClick r:id="rId5"/>
            <a:extLst>
              <a:ext uri="{FF2B5EF4-FFF2-40B4-BE49-F238E27FC236}">
                <a16:creationId xmlns:a16="http://schemas.microsoft.com/office/drawing/2014/main" id="{C9DE39B8-D941-4244-A016-BFE38BDA858F}"/>
              </a:ext>
            </a:extLst>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6744959" y="4586325"/>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186220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1"/>
          <p:cNvSpPr>
            <a:spLocks noGrp="1"/>
          </p:cNvSpPr>
          <p:nvPr>
            <p:ph type="title"/>
          </p:nvPr>
        </p:nvSpPr>
        <p:spPr>
          <a:xfrm>
            <a:off x="609600" y="69"/>
            <a:ext cx="10972800" cy="1527175"/>
          </a:xfrm>
        </p:spPr>
        <p:txBody>
          <a:bodyPr/>
          <a:lstStyle/>
          <a:p>
            <a:r>
              <a:rPr lang="tr-TR" b="1" dirty="0">
                <a:ea typeface="MS PGothic" charset="0"/>
              </a:rPr>
              <a:t>Daha Önce</a:t>
            </a:r>
          </a:p>
        </p:txBody>
      </p:sp>
      <p:sp>
        <p:nvSpPr>
          <p:cNvPr id="10242" name="Content Placeholder 2"/>
          <p:cNvSpPr>
            <a:spLocks noGrp="1"/>
          </p:cNvSpPr>
          <p:nvPr>
            <p:ph idx="1"/>
          </p:nvPr>
        </p:nvSpPr>
        <p:spPr>
          <a:xfrm>
            <a:off x="609600" y="1712913"/>
            <a:ext cx="10972800" cy="4895850"/>
          </a:xfrm>
        </p:spPr>
        <p:txBody>
          <a:bodyPr/>
          <a:lstStyle/>
          <a:p>
            <a:r>
              <a:rPr lang="tr-TR" sz="2800" dirty="0">
                <a:ea typeface="MS PGothic" charset="0"/>
              </a:rPr>
              <a:t>Rekabetçi piyasalar toplum için genellikle refah arttırıcı sonuçlar verirken, tekelci piyasalarda bu tam tersi durumdadır. </a:t>
            </a:r>
          </a:p>
          <a:p>
            <a:r>
              <a:rPr lang="tr-TR" sz="2800" dirty="0">
                <a:ea typeface="MS PGothic" charset="0"/>
              </a:rPr>
              <a:t>Tam rekabetçi piyasalar ve tekelci piyasalar iki ayrı uçtaki ekstrem piyasa yapılarıdır.  </a:t>
            </a:r>
          </a:p>
          <a:p>
            <a:r>
              <a:rPr lang="tr-TR" sz="2800" dirty="0">
                <a:ea typeface="MS PGothic" charset="0"/>
              </a:rPr>
              <a:t>Tam rekabetçi firmalar gibi tekel de karını maksimize etmeye çalışır.</a:t>
            </a:r>
          </a:p>
          <a:p>
            <a:r>
              <a:rPr lang="tr-TR" sz="2800" dirty="0">
                <a:ea typeface="MS PGothic" charset="0"/>
              </a:rPr>
              <a:t>Etkinlik açısından, tekelci firma tam rekabetçi firmaya göre çok daha yüksek fiyat ister ve çok daha az ürün satar.</a:t>
            </a:r>
          </a:p>
        </p:txBody>
      </p:sp>
    </p:spTree>
    <p:extLst>
      <p:ext uri="{BB962C8B-B14F-4D97-AF65-F5344CB8AC3E}">
        <p14:creationId xmlns:p14="http://schemas.microsoft.com/office/powerpoint/2010/main" val="14185547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a:xfrm>
            <a:off x="831272" y="0"/>
            <a:ext cx="8870867"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831273" y="1712913"/>
            <a:ext cx="4832927" cy="4895850"/>
          </a:xfrm>
        </p:spPr>
        <p:txBody>
          <a:bodyPr/>
          <a:lstStyle/>
          <a:p>
            <a:pPr>
              <a:buFont typeface="Arial" panose="020B0604020202020204" pitchFamily="34" charset="0"/>
              <a:buChar char="•"/>
              <a:defRPr/>
            </a:pPr>
            <a:r>
              <a:rPr lang="tr-TR" altLang="en-US" sz="2800" dirty="0">
                <a:cs typeface="Arial" pitchFamily="34" charset="0"/>
              </a:rPr>
              <a:t>Aşağıda verilen piyasa yapıları için yandaki grafiği kullanarak tüketici fazlasını (TF), üretici fazlasını (ÜF) ve toplam refahı (TR) hesaplayın:</a:t>
            </a:r>
          </a:p>
          <a:p>
            <a:pPr marL="457200" indent="-457200">
              <a:buFont typeface="+mj-lt"/>
              <a:buAutoNum type="arabicPeriod"/>
              <a:defRPr/>
            </a:pPr>
            <a:r>
              <a:rPr lang="tr-TR" altLang="en-US" sz="2600" dirty="0">
                <a:cs typeface="Arial" pitchFamily="34" charset="0"/>
              </a:rPr>
              <a:t>Tam Rekabetçi</a:t>
            </a:r>
          </a:p>
          <a:p>
            <a:pPr marL="457200" indent="-457200">
              <a:buFont typeface="+mj-lt"/>
              <a:buAutoNum type="arabicPeriod"/>
              <a:defRPr/>
            </a:pPr>
            <a:r>
              <a:rPr lang="tr-TR" altLang="en-US" sz="2600" dirty="0">
                <a:cs typeface="Arial" pitchFamily="34" charset="0"/>
              </a:rPr>
              <a:t>Tekel – Tek Fiyat</a:t>
            </a:r>
          </a:p>
          <a:p>
            <a:pPr marL="457200" indent="-457200">
              <a:buFont typeface="+mj-lt"/>
              <a:buAutoNum type="arabicPeriod"/>
              <a:defRPr/>
            </a:pPr>
            <a:r>
              <a:rPr lang="tr-TR" altLang="en-US" sz="2600" dirty="0">
                <a:cs typeface="Arial" pitchFamily="34" charset="0"/>
              </a:rPr>
              <a:t>Tam Fiyat Ayrımcılığı</a:t>
            </a:r>
            <a:endParaRPr lang="tr-TR" altLang="en-US" dirty="0">
              <a:cs typeface="Arial" pitchFamily="34" charset="0"/>
            </a:endParaRPr>
          </a:p>
        </p:txBody>
      </p:sp>
      <p:pic>
        <p:nvPicPr>
          <p:cNvPr id="37892"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49074"/>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2035CFAD-5418-254A-9188-C14972BE4BDC}"/>
              </a:ext>
            </a:extLst>
          </p:cNvPr>
          <p:cNvSpPr/>
          <p:nvPr/>
        </p:nvSpPr>
        <p:spPr>
          <a:xfrm>
            <a:off x="6031372" y="183719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6" name="Rectangle 5">
            <a:extLst>
              <a:ext uri="{FF2B5EF4-FFF2-40B4-BE49-F238E27FC236}">
                <a16:creationId xmlns:a16="http://schemas.microsoft.com/office/drawing/2014/main" id="{8D72F7F3-35F7-6746-95B6-4D9C0973B765}"/>
              </a:ext>
            </a:extLst>
          </p:cNvPr>
          <p:cNvSpPr/>
          <p:nvPr/>
        </p:nvSpPr>
        <p:spPr>
          <a:xfrm>
            <a:off x="10133380" y="5417596"/>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1D7D58B4-4515-F54F-B0FF-F0274221C89C}"/>
              </a:ext>
            </a:extLst>
          </p:cNvPr>
          <p:cNvSpPr/>
          <p:nvPr/>
        </p:nvSpPr>
        <p:spPr>
          <a:xfrm>
            <a:off x="5995037" y="2403597"/>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39757945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890649" y="0"/>
            <a:ext cx="8550234"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890649" y="1712913"/>
            <a:ext cx="4773551" cy="4895850"/>
          </a:xfrm>
        </p:spPr>
        <p:txBody>
          <a:bodyPr/>
          <a:lstStyle/>
          <a:p>
            <a:pPr marL="457200" indent="-457200">
              <a:buFont typeface="+mj-lt"/>
              <a:buAutoNum type="arabicPeriod"/>
              <a:defRPr/>
            </a:pPr>
            <a:r>
              <a:rPr lang="tr-TR" altLang="en-US" sz="3200" dirty="0">
                <a:cs typeface="Arial" pitchFamily="34" charset="0"/>
              </a:rPr>
              <a:t>Tam Rekabetçi</a:t>
            </a:r>
          </a:p>
          <a:p>
            <a:pPr marL="857250" lvl="1" indent="-457200">
              <a:buFont typeface="Arial" panose="020B0604020202020204" pitchFamily="34" charset="0"/>
              <a:buChar char="•"/>
              <a:defRPr/>
            </a:pPr>
            <a:r>
              <a:rPr lang="tr-TR" altLang="en-US" sz="2800" dirty="0">
                <a:cs typeface="Arial" pitchFamily="34" charset="0"/>
              </a:rPr>
              <a:t>TF = $40,000</a:t>
            </a:r>
          </a:p>
          <a:p>
            <a:pPr marL="857250" lvl="1" indent="-457200">
              <a:buFont typeface="Arial" panose="020B0604020202020204" pitchFamily="34" charset="0"/>
              <a:buChar char="•"/>
              <a:defRPr/>
            </a:pPr>
            <a:r>
              <a:rPr lang="tr-TR" altLang="en-US" sz="2800" dirty="0">
                <a:cs typeface="Arial" pitchFamily="34" charset="0"/>
              </a:rPr>
              <a:t>ÜF = 0</a:t>
            </a:r>
          </a:p>
          <a:p>
            <a:pPr marL="857250" lvl="1" indent="-457200">
              <a:buFont typeface="Arial" panose="020B0604020202020204" pitchFamily="34" charset="0"/>
              <a:buChar char="•"/>
              <a:defRPr/>
            </a:pPr>
            <a:r>
              <a:rPr lang="tr-TR" altLang="en-US" sz="2800" dirty="0">
                <a:cs typeface="Arial" pitchFamily="34" charset="0"/>
              </a:rPr>
              <a:t>TR = $40,000</a:t>
            </a:r>
          </a:p>
          <a:p>
            <a:pPr marL="0" indent="0">
              <a:spcBef>
                <a:spcPts val="3936"/>
              </a:spcBef>
              <a:buNone/>
              <a:defRPr/>
            </a:pPr>
            <a:r>
              <a:rPr lang="tr-TR" altLang="en-US" sz="3200" dirty="0">
                <a:cs typeface="Arial" pitchFamily="34" charset="0"/>
              </a:rPr>
              <a:t>2. Tekel</a:t>
            </a:r>
          </a:p>
          <a:p>
            <a:pPr lvl="1">
              <a:buFont typeface="Arial" panose="020B0604020202020204" pitchFamily="34" charset="0"/>
              <a:buChar char="•"/>
              <a:defRPr/>
            </a:pPr>
            <a:r>
              <a:rPr lang="tr-TR" altLang="en-US" sz="2800" dirty="0">
                <a:cs typeface="Arial" pitchFamily="34" charset="0"/>
              </a:rPr>
              <a:t>TF = $10,000</a:t>
            </a:r>
          </a:p>
          <a:p>
            <a:pPr lvl="1">
              <a:buFont typeface="Arial" panose="020B0604020202020204" pitchFamily="34" charset="0"/>
              <a:buChar char="•"/>
              <a:defRPr/>
            </a:pPr>
            <a:r>
              <a:rPr lang="tr-TR" altLang="en-US" sz="2800" dirty="0">
                <a:cs typeface="Arial" pitchFamily="34" charset="0"/>
              </a:rPr>
              <a:t>ÜF = $20,000</a:t>
            </a:r>
          </a:p>
          <a:p>
            <a:pPr lvl="1">
              <a:buFont typeface="Arial" panose="020B0604020202020204" pitchFamily="34" charset="0"/>
              <a:buChar char="•"/>
              <a:defRPr/>
            </a:pPr>
            <a:r>
              <a:rPr lang="tr-TR" altLang="en-US" sz="2800" dirty="0">
                <a:cs typeface="Arial" pitchFamily="34" charset="0"/>
              </a:rPr>
              <a:t>TR = $30,000</a:t>
            </a: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13448"/>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33166256-F02B-BE43-8556-FF9F1F32AF37}"/>
              </a:ext>
            </a:extLst>
          </p:cNvPr>
          <p:cNvSpPr/>
          <p:nvPr/>
        </p:nvSpPr>
        <p:spPr>
          <a:xfrm>
            <a:off x="10133380" y="5393846"/>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BBE72A95-BBE6-D342-A9FA-538EAA988F47}"/>
              </a:ext>
            </a:extLst>
          </p:cNvPr>
          <p:cNvSpPr/>
          <p:nvPr/>
        </p:nvSpPr>
        <p:spPr>
          <a:xfrm>
            <a:off x="6031372" y="181344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8" name="Rectangle 7">
            <a:extLst>
              <a:ext uri="{FF2B5EF4-FFF2-40B4-BE49-F238E27FC236}">
                <a16:creationId xmlns:a16="http://schemas.microsoft.com/office/drawing/2014/main" id="{C27B46E6-0FE9-4149-80ED-47D79A3E92EC}"/>
              </a:ext>
            </a:extLst>
          </p:cNvPr>
          <p:cNvSpPr/>
          <p:nvPr/>
        </p:nvSpPr>
        <p:spPr>
          <a:xfrm>
            <a:off x="5995037" y="2403597"/>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20931397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a:xfrm>
            <a:off x="641267" y="0"/>
            <a:ext cx="8585859"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641268" y="1712913"/>
            <a:ext cx="5022932" cy="4895850"/>
          </a:xfrm>
        </p:spPr>
        <p:txBody>
          <a:bodyPr/>
          <a:lstStyle/>
          <a:p>
            <a:pPr marL="457200" indent="-457200">
              <a:buFont typeface="+mj-lt"/>
              <a:buAutoNum type="arabicPeriod" startAt="3"/>
              <a:defRPr/>
            </a:pPr>
            <a:r>
              <a:rPr lang="tr-TR" altLang="en-US" sz="3200" dirty="0">
                <a:cs typeface="Arial" pitchFamily="34" charset="0"/>
              </a:rPr>
              <a:t>Tam Fiyat Ayrımcılığı</a:t>
            </a:r>
          </a:p>
          <a:p>
            <a:pPr marL="857250" lvl="1" indent="-457200">
              <a:buFont typeface="Arial" panose="020B0604020202020204" pitchFamily="34" charset="0"/>
              <a:buChar char="•"/>
              <a:defRPr/>
            </a:pPr>
            <a:r>
              <a:rPr lang="tr-TR" altLang="en-US" sz="2800" dirty="0">
                <a:cs typeface="Arial" pitchFamily="34" charset="0"/>
              </a:rPr>
              <a:t>TF = 0</a:t>
            </a:r>
          </a:p>
          <a:p>
            <a:pPr marL="857250" lvl="1" indent="-457200">
              <a:buFont typeface="Arial" panose="020B0604020202020204" pitchFamily="34" charset="0"/>
              <a:buChar char="•"/>
              <a:defRPr/>
            </a:pPr>
            <a:r>
              <a:rPr lang="tr-TR" altLang="en-US" sz="2800" dirty="0">
                <a:cs typeface="Arial" pitchFamily="34" charset="0"/>
              </a:rPr>
              <a:t>ÜF = $40,000</a:t>
            </a:r>
          </a:p>
          <a:p>
            <a:pPr marL="857250" lvl="1" indent="-457200">
              <a:buFont typeface="Arial" panose="020B0604020202020204" pitchFamily="34" charset="0"/>
              <a:buChar char="•"/>
              <a:defRPr/>
            </a:pPr>
            <a:r>
              <a:rPr lang="tr-TR" altLang="en-US" sz="2800" dirty="0">
                <a:cs typeface="Arial" pitchFamily="34" charset="0"/>
              </a:rPr>
              <a:t>TR = $40,000</a:t>
            </a:r>
            <a:endParaRPr lang="tr-TR" altLang="en-US" sz="3600" dirty="0">
              <a:cs typeface="Arial" pitchFamily="34" charset="0"/>
            </a:endParaRP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712913"/>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20D790CD-2B43-3745-B711-A1259A43F883}"/>
              </a:ext>
            </a:extLst>
          </p:cNvPr>
          <p:cNvSpPr/>
          <p:nvPr/>
        </p:nvSpPr>
        <p:spPr>
          <a:xfrm>
            <a:off x="6031372" y="171844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7" name="Rectangle 6">
            <a:extLst>
              <a:ext uri="{FF2B5EF4-FFF2-40B4-BE49-F238E27FC236}">
                <a16:creationId xmlns:a16="http://schemas.microsoft.com/office/drawing/2014/main" id="{5D8290D7-27F6-7D49-ACE0-1EA8CA5AA6BA}"/>
              </a:ext>
            </a:extLst>
          </p:cNvPr>
          <p:cNvSpPr/>
          <p:nvPr/>
        </p:nvSpPr>
        <p:spPr>
          <a:xfrm>
            <a:off x="10133380" y="5310721"/>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8" name="Rectangle 7">
            <a:extLst>
              <a:ext uri="{FF2B5EF4-FFF2-40B4-BE49-F238E27FC236}">
                <a16:creationId xmlns:a16="http://schemas.microsoft.com/office/drawing/2014/main" id="{FA7423A8-B9B5-714B-8BC6-6F94B9BA0741}"/>
              </a:ext>
            </a:extLst>
          </p:cNvPr>
          <p:cNvSpPr/>
          <p:nvPr/>
        </p:nvSpPr>
        <p:spPr>
          <a:xfrm>
            <a:off x="5995037" y="2208062"/>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16745231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290" name="Picture 2" descr="05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516" y="1692325"/>
            <a:ext cx="11374967" cy="490982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3" name="Content Placeholder 2">
            <a:extLst>
              <a:ext uri="{FF2B5EF4-FFF2-40B4-BE49-F238E27FC236}">
                <a16:creationId xmlns:a16="http://schemas.microsoft.com/office/drawing/2014/main" id="{628F7A17-4E03-2B40-B228-3C95ADA3F074}"/>
              </a:ext>
            </a:extLst>
          </p:cNvPr>
          <p:cNvSpPr txBox="1">
            <a:spLocks/>
          </p:cNvSpPr>
          <p:nvPr/>
        </p:nvSpPr>
        <p:spPr>
          <a:xfrm>
            <a:off x="609600" y="217830"/>
            <a:ext cx="10968842" cy="1474495"/>
          </a:xfrm>
          <a:prstGeom prst="rect">
            <a:avLst/>
          </a:prstGeom>
        </p:spPr>
        <p:txBody>
          <a:bodyPr/>
          <a:lst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a:lstStyle>
          <a:p>
            <a:pPr marL="0" indent="0" algn="ctr">
              <a:buNone/>
            </a:pPr>
            <a:r>
              <a:rPr lang="tr-TR" sz="4400" b="1" kern="0" dirty="0">
                <a:ea typeface="MS PGothic" charset="0"/>
              </a:rPr>
              <a:t>Helikopter ile Uçmak için </a:t>
            </a:r>
          </a:p>
          <a:p>
            <a:pPr marL="0" indent="0" algn="ctr">
              <a:buNone/>
            </a:pPr>
            <a:r>
              <a:rPr lang="tr-TR" sz="4400" b="1" kern="0" dirty="0">
                <a:ea typeface="MS PGothic" charset="0"/>
              </a:rPr>
              <a:t>Ne Kadar Ödersiniz?</a:t>
            </a:r>
          </a:p>
        </p:txBody>
      </p:sp>
    </p:spTree>
    <p:extLst>
      <p:ext uri="{BB962C8B-B14F-4D97-AF65-F5344CB8AC3E}">
        <p14:creationId xmlns:p14="http://schemas.microsoft.com/office/powerpoint/2010/main" val="35280729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314" name="Picture 2" descr="06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289" y="1775581"/>
            <a:ext cx="11473894" cy="35460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01912"/>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a:buChar char="•"/>
            </a:pPr>
            <a:r>
              <a:rPr lang="tr-TR" sz="2800" b="0" dirty="0">
                <a:solidFill>
                  <a:srgbClr val="FF0000"/>
                </a:solidFill>
                <a:latin typeface="Cambria" panose="02040503050406030204" pitchFamily="18" charset="0"/>
                <a:ea typeface="MS PGothic" charset="0"/>
              </a:rPr>
              <a:t>Eğer firma tek bir fiyat uygularsa, bu fiyat ne olmalıdır?</a:t>
            </a:r>
          </a:p>
          <a:p>
            <a:pPr marL="457200" indent="-457200">
              <a:buFont typeface="Arial"/>
              <a:buChar char="•"/>
            </a:pPr>
            <a:r>
              <a:rPr lang="tr-TR" sz="2800" b="0" dirty="0">
                <a:solidFill>
                  <a:srgbClr val="FF0000"/>
                </a:solidFill>
                <a:latin typeface="Cambria" panose="02040503050406030204" pitchFamily="18" charset="0"/>
                <a:ea typeface="MS PGothic" charset="0"/>
              </a:rPr>
              <a:t>Eğer firma iki farklı fiyat uygulayabilirse, bu fiyatlar ne olmalıdır ve kim tarafından ödenmelidir?</a:t>
            </a:r>
          </a:p>
          <a:p>
            <a:pPr marL="457200" indent="-457200" algn="ctr">
              <a:buFont typeface="Arial"/>
              <a:buChar char="•"/>
            </a:pPr>
            <a:endParaRPr lang="tr-TR" sz="2800" b="0" dirty="0">
              <a:latin typeface="Cambria" panose="02040503050406030204" pitchFamily="18" charset="0"/>
              <a:ea typeface="MS PGothic" charset="0"/>
            </a:endParaRPr>
          </a:p>
        </p:txBody>
      </p:sp>
      <p:sp>
        <p:nvSpPr>
          <p:cNvPr id="5" name="Title 1"/>
          <p:cNvSpPr txBox="1">
            <a:spLocks/>
          </p:cNvSpPr>
          <p:nvPr/>
        </p:nvSpPr>
        <p:spPr>
          <a:xfrm>
            <a:off x="609599" y="5272278"/>
            <a:ext cx="11360727" cy="1388341"/>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Fazladan bir yolcunun marjinal maliyeti $10'dır.</a:t>
            </a:r>
          </a:p>
          <a:p>
            <a:pPr marL="457200" indent="-457200">
              <a:buFont typeface="Arial" panose="020B0604020202020204" pitchFamily="34" charset="0"/>
              <a:buChar char="•"/>
            </a:pPr>
            <a:r>
              <a:rPr lang="tr-TR" sz="2800" b="0" dirty="0">
                <a:latin typeface="Cambria" panose="02040503050406030204" pitchFamily="18" charset="0"/>
                <a:ea typeface="MS PGothic" charset="0"/>
              </a:rPr>
              <a:t>Eğer tekelci firma kar-maksimizasyonu yapıyorsa, toplam hasılat (TR), toplam maliyet (TC) ve toplam kar (TP) her iki durumda da nedir? </a:t>
            </a:r>
          </a:p>
        </p:txBody>
      </p:sp>
      <p:sp>
        <p:nvSpPr>
          <p:cNvPr id="6" name="Rectangle 5">
            <a:extLst>
              <a:ext uri="{FF2B5EF4-FFF2-40B4-BE49-F238E27FC236}">
                <a16:creationId xmlns:a16="http://schemas.microsoft.com/office/drawing/2014/main" id="{53D42EF1-342D-4641-8380-F691F5B64A31}"/>
              </a:ext>
            </a:extLst>
          </p:cNvPr>
          <p:cNvSpPr/>
          <p:nvPr/>
        </p:nvSpPr>
        <p:spPr>
          <a:xfrm>
            <a:off x="513440" y="205467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Müşteri</a:t>
            </a:r>
          </a:p>
        </p:txBody>
      </p:sp>
      <p:sp>
        <p:nvSpPr>
          <p:cNvPr id="7" name="Rectangle 6">
            <a:extLst>
              <a:ext uri="{FF2B5EF4-FFF2-40B4-BE49-F238E27FC236}">
                <a16:creationId xmlns:a16="http://schemas.microsoft.com/office/drawing/2014/main" id="{B74AB346-3224-1345-BAD0-A2A73BE28E65}"/>
              </a:ext>
            </a:extLst>
          </p:cNvPr>
          <p:cNvSpPr/>
          <p:nvPr/>
        </p:nvSpPr>
        <p:spPr>
          <a:xfrm>
            <a:off x="4752248" y="1696416"/>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8" name="Rectangle 7">
            <a:extLst>
              <a:ext uri="{FF2B5EF4-FFF2-40B4-BE49-F238E27FC236}">
                <a16:creationId xmlns:a16="http://schemas.microsoft.com/office/drawing/2014/main" id="{FF80EE50-C3E9-734C-976A-9BD843658EE2}"/>
              </a:ext>
            </a:extLst>
          </p:cNvPr>
          <p:cNvSpPr/>
          <p:nvPr/>
        </p:nvSpPr>
        <p:spPr>
          <a:xfrm>
            <a:off x="9866083" y="2045248"/>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Tree>
    <p:extLst>
      <p:ext uri="{BB962C8B-B14F-4D97-AF65-F5344CB8AC3E}">
        <p14:creationId xmlns:p14="http://schemas.microsoft.com/office/powerpoint/2010/main" val="16466824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8" name="Picture 2" descr="07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667" y="1806956"/>
            <a:ext cx="11010900" cy="3686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Title 1"/>
          <p:cNvSpPr txBox="1">
            <a:spLocks/>
          </p:cNvSpPr>
          <p:nvPr/>
        </p:nvSpPr>
        <p:spPr>
          <a:xfrm>
            <a:off x="559470" y="84076"/>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Tek Fiyat</a:t>
            </a:r>
          </a:p>
          <a:p>
            <a:pPr algn="ctr"/>
            <a:r>
              <a:rPr lang="tr-TR" dirty="0">
                <a:latin typeface="Cambria" panose="02040503050406030204" pitchFamily="18" charset="0"/>
                <a:ea typeface="MS PGothic" charset="0"/>
              </a:rPr>
              <a:t>Maksimum Ödeme İstekliliğini Sıralayın</a:t>
            </a:r>
          </a:p>
        </p:txBody>
      </p:sp>
      <p:sp>
        <p:nvSpPr>
          <p:cNvPr id="6" name="Rectangle 5">
            <a:extLst>
              <a:ext uri="{FF2B5EF4-FFF2-40B4-BE49-F238E27FC236}">
                <a16:creationId xmlns:a16="http://schemas.microsoft.com/office/drawing/2014/main" id="{D7A03CA0-0F5F-F346-ADF7-4133F94F2132}"/>
              </a:ext>
            </a:extLst>
          </p:cNvPr>
          <p:cNvSpPr/>
          <p:nvPr/>
        </p:nvSpPr>
        <p:spPr>
          <a:xfrm>
            <a:off x="10768726" y="2527004"/>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EBE6477B-D460-C74A-B414-6E16097A125B}"/>
              </a:ext>
            </a:extLst>
          </p:cNvPr>
          <p:cNvSpPr txBox="1">
            <a:spLocks/>
          </p:cNvSpPr>
          <p:nvPr/>
        </p:nvSpPr>
        <p:spPr>
          <a:xfrm>
            <a:off x="559470" y="567003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Toplam hasılat, toplam maliyet ve toplam kar nedir?</a:t>
            </a:r>
          </a:p>
        </p:txBody>
      </p:sp>
      <p:sp>
        <p:nvSpPr>
          <p:cNvPr id="8" name="Rectangle 7">
            <a:extLst>
              <a:ext uri="{FF2B5EF4-FFF2-40B4-BE49-F238E27FC236}">
                <a16:creationId xmlns:a16="http://schemas.microsoft.com/office/drawing/2014/main" id="{D9275BE0-50D3-D54D-BD4F-60E2DDE9AC52}"/>
              </a:ext>
            </a:extLst>
          </p:cNvPr>
          <p:cNvSpPr/>
          <p:nvPr/>
        </p:nvSpPr>
        <p:spPr>
          <a:xfrm>
            <a:off x="679693" y="205467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Müşteri</a:t>
            </a:r>
          </a:p>
        </p:txBody>
      </p:sp>
      <p:sp>
        <p:nvSpPr>
          <p:cNvPr id="9" name="Rectangle 8">
            <a:extLst>
              <a:ext uri="{FF2B5EF4-FFF2-40B4-BE49-F238E27FC236}">
                <a16:creationId xmlns:a16="http://schemas.microsoft.com/office/drawing/2014/main" id="{A327BD57-A576-DE43-A9FE-F5EB68E4BC9E}"/>
              </a:ext>
            </a:extLst>
          </p:cNvPr>
          <p:cNvSpPr/>
          <p:nvPr/>
        </p:nvSpPr>
        <p:spPr>
          <a:xfrm>
            <a:off x="2959077" y="1696416"/>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10" name="Rectangle 9">
            <a:extLst>
              <a:ext uri="{FF2B5EF4-FFF2-40B4-BE49-F238E27FC236}">
                <a16:creationId xmlns:a16="http://schemas.microsoft.com/office/drawing/2014/main" id="{3BEF472C-E81B-894F-BCA6-BDC7DCEF4CD5}"/>
              </a:ext>
            </a:extLst>
          </p:cNvPr>
          <p:cNvSpPr/>
          <p:nvPr/>
        </p:nvSpPr>
        <p:spPr>
          <a:xfrm>
            <a:off x="10221710" y="2078810"/>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MR</a:t>
            </a:r>
          </a:p>
        </p:txBody>
      </p:sp>
      <p:sp>
        <p:nvSpPr>
          <p:cNvPr id="11" name="Rectangle 10">
            <a:extLst>
              <a:ext uri="{FF2B5EF4-FFF2-40B4-BE49-F238E27FC236}">
                <a16:creationId xmlns:a16="http://schemas.microsoft.com/office/drawing/2014/main" id="{FDD750BD-6E22-574C-B727-DEA83C031DE1}"/>
              </a:ext>
            </a:extLst>
          </p:cNvPr>
          <p:cNvSpPr/>
          <p:nvPr/>
        </p:nvSpPr>
        <p:spPr>
          <a:xfrm>
            <a:off x="8181670" y="2045245"/>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2" name="Rectangle 11">
            <a:extLst>
              <a:ext uri="{FF2B5EF4-FFF2-40B4-BE49-F238E27FC236}">
                <a16:creationId xmlns:a16="http://schemas.microsoft.com/office/drawing/2014/main" id="{CD42C686-6C52-CF40-A05B-BE481BC9C356}"/>
              </a:ext>
            </a:extLst>
          </p:cNvPr>
          <p:cNvSpPr/>
          <p:nvPr/>
        </p:nvSpPr>
        <p:spPr>
          <a:xfrm>
            <a:off x="6141630" y="2045246"/>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Tree>
    <p:extLst>
      <p:ext uri="{BB962C8B-B14F-4D97-AF65-F5344CB8AC3E}">
        <p14:creationId xmlns:p14="http://schemas.microsoft.com/office/powerpoint/2010/main" val="40091815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62" name="Picture 2" descr="08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067" y="2798572"/>
            <a:ext cx="11214100" cy="195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İki Farklı Fiyat</a:t>
            </a:r>
          </a:p>
          <a:p>
            <a:pPr algn="ctr"/>
            <a:r>
              <a:rPr lang="tr-TR" dirty="0">
                <a:latin typeface="Cambria" panose="02040503050406030204" pitchFamily="18" charset="0"/>
                <a:ea typeface="MS PGothic" charset="0"/>
              </a:rPr>
              <a:t>Gruplara Ayırın ve Maksimum Ödeme İstekliliğini Sıralayın</a:t>
            </a:r>
          </a:p>
        </p:txBody>
      </p:sp>
      <p:sp>
        <p:nvSpPr>
          <p:cNvPr id="10" name="Rectangle 9">
            <a:extLst>
              <a:ext uri="{FF2B5EF4-FFF2-40B4-BE49-F238E27FC236}">
                <a16:creationId xmlns:a16="http://schemas.microsoft.com/office/drawing/2014/main" id="{2C78D394-8664-9B45-B623-ECE1B31F22D1}"/>
              </a:ext>
            </a:extLst>
          </p:cNvPr>
          <p:cNvSpPr/>
          <p:nvPr/>
        </p:nvSpPr>
        <p:spPr>
          <a:xfrm>
            <a:off x="8025526"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1" name="Rectangle 10">
            <a:extLst>
              <a:ext uri="{FF2B5EF4-FFF2-40B4-BE49-F238E27FC236}">
                <a16:creationId xmlns:a16="http://schemas.microsoft.com/office/drawing/2014/main" id="{F4FEFDCE-3C8D-6B4A-B984-B085FDB8B7FC}"/>
              </a:ext>
            </a:extLst>
          </p:cNvPr>
          <p:cNvSpPr/>
          <p:nvPr/>
        </p:nvSpPr>
        <p:spPr>
          <a:xfrm>
            <a:off x="9604944" y="3503738"/>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2" name="Rectangle 11">
            <a:extLst>
              <a:ext uri="{FF2B5EF4-FFF2-40B4-BE49-F238E27FC236}">
                <a16:creationId xmlns:a16="http://schemas.microsoft.com/office/drawing/2014/main" id="{63C6FA6D-2F5A-674D-8894-D4E48DF489DD}"/>
              </a:ext>
            </a:extLst>
          </p:cNvPr>
          <p:cNvSpPr/>
          <p:nvPr/>
        </p:nvSpPr>
        <p:spPr>
          <a:xfrm>
            <a:off x="10889263"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C5DAC1A0-AB30-A14D-9F02-DFBAF1A272A4}"/>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toplam hasılat, toplam maliyet ve toplam kar nedir?</a:t>
            </a:r>
          </a:p>
        </p:txBody>
      </p:sp>
      <p:sp>
        <p:nvSpPr>
          <p:cNvPr id="8" name="Rectangle 7">
            <a:extLst>
              <a:ext uri="{FF2B5EF4-FFF2-40B4-BE49-F238E27FC236}">
                <a16:creationId xmlns:a16="http://schemas.microsoft.com/office/drawing/2014/main" id="{CC4B9502-0AB2-3A43-A484-8BF52ECCDEEF}"/>
              </a:ext>
            </a:extLst>
          </p:cNvPr>
          <p:cNvSpPr/>
          <p:nvPr/>
        </p:nvSpPr>
        <p:spPr>
          <a:xfrm>
            <a:off x="593498" y="2723407"/>
            <a:ext cx="1839251"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Yetişkin</a:t>
            </a:r>
          </a:p>
          <a:p>
            <a:pPr marL="0" marR="0">
              <a:spcBef>
                <a:spcPts val="0"/>
              </a:spcBef>
              <a:spcAft>
                <a:spcPts val="0"/>
              </a:spcAft>
            </a:pPr>
            <a:r>
              <a:rPr lang="tr-TR" sz="2400" b="1" dirty="0">
                <a:effectLst/>
                <a:latin typeface="Cambria"/>
                <a:ea typeface="ＭＳ 明朝"/>
                <a:cs typeface="Cambria"/>
              </a:rPr>
              <a:t>Müşteri</a:t>
            </a:r>
          </a:p>
        </p:txBody>
      </p:sp>
      <p:sp>
        <p:nvSpPr>
          <p:cNvPr id="9" name="Rectangle 8">
            <a:extLst>
              <a:ext uri="{FF2B5EF4-FFF2-40B4-BE49-F238E27FC236}">
                <a16:creationId xmlns:a16="http://schemas.microsoft.com/office/drawing/2014/main" id="{50C29E4B-2DF0-4E4D-8073-3B030B3635F5}"/>
              </a:ext>
            </a:extLst>
          </p:cNvPr>
          <p:cNvSpPr/>
          <p:nvPr/>
        </p:nvSpPr>
        <p:spPr>
          <a:xfrm>
            <a:off x="3244085" y="2723407"/>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13" name="Rectangle 12">
            <a:extLst>
              <a:ext uri="{FF2B5EF4-FFF2-40B4-BE49-F238E27FC236}">
                <a16:creationId xmlns:a16="http://schemas.microsoft.com/office/drawing/2014/main" id="{E04C64DD-5853-914D-AFA2-31418366C8CE}"/>
              </a:ext>
            </a:extLst>
          </p:cNvPr>
          <p:cNvSpPr/>
          <p:nvPr/>
        </p:nvSpPr>
        <p:spPr>
          <a:xfrm>
            <a:off x="7629696" y="3061311"/>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
        <p:nvSpPr>
          <p:cNvPr id="14" name="Rectangle 13">
            <a:extLst>
              <a:ext uri="{FF2B5EF4-FFF2-40B4-BE49-F238E27FC236}">
                <a16:creationId xmlns:a16="http://schemas.microsoft.com/office/drawing/2014/main" id="{F678C16C-973E-E840-AC05-BF6709BE9144}"/>
              </a:ext>
            </a:extLst>
          </p:cNvPr>
          <p:cNvSpPr/>
          <p:nvPr/>
        </p:nvSpPr>
        <p:spPr>
          <a:xfrm>
            <a:off x="5989756" y="3061310"/>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
        <p:nvSpPr>
          <p:cNvPr id="15" name="Rectangle 14">
            <a:extLst>
              <a:ext uri="{FF2B5EF4-FFF2-40B4-BE49-F238E27FC236}">
                <a16:creationId xmlns:a16="http://schemas.microsoft.com/office/drawing/2014/main" id="{7C9E6777-D0E6-0746-B597-A1CE5FDA4421}"/>
              </a:ext>
            </a:extLst>
          </p:cNvPr>
          <p:cNvSpPr/>
          <p:nvPr/>
        </p:nvSpPr>
        <p:spPr>
          <a:xfrm>
            <a:off x="9209114" y="3098466"/>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6" name="Rectangle 15">
            <a:extLst>
              <a:ext uri="{FF2B5EF4-FFF2-40B4-BE49-F238E27FC236}">
                <a16:creationId xmlns:a16="http://schemas.microsoft.com/office/drawing/2014/main" id="{6585D883-7CC2-C643-8EEE-7CA974787F9E}"/>
              </a:ext>
            </a:extLst>
          </p:cNvPr>
          <p:cNvSpPr/>
          <p:nvPr/>
        </p:nvSpPr>
        <p:spPr>
          <a:xfrm>
            <a:off x="10710883" y="3098465"/>
            <a:ext cx="1142030"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M</a:t>
            </a:r>
            <a:r>
              <a:rPr lang="tr-TR" sz="2400" b="1" dirty="0">
                <a:effectLst/>
                <a:latin typeface="Cambria"/>
                <a:ea typeface="ＭＳ 明朝"/>
                <a:cs typeface="Cambria"/>
              </a:rPr>
              <a:t>R</a:t>
            </a:r>
          </a:p>
        </p:txBody>
      </p:sp>
    </p:spTree>
    <p:extLst>
      <p:ext uri="{BB962C8B-B14F-4D97-AF65-F5344CB8AC3E}">
        <p14:creationId xmlns:p14="http://schemas.microsoft.com/office/powerpoint/2010/main" val="9292563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386" name="Picture 2" descr="09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352041"/>
            <a:ext cx="11294533" cy="23336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3" name="Title 1">
            <a:extLst>
              <a:ext uri="{FF2B5EF4-FFF2-40B4-BE49-F238E27FC236}">
                <a16:creationId xmlns:a16="http://schemas.microsoft.com/office/drawing/2014/main" id="{966B57BD-FB95-A746-9018-A4366C2B87E8}"/>
              </a:ext>
            </a:extLst>
          </p:cNvPr>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İki Farklı Fiyat</a:t>
            </a:r>
          </a:p>
          <a:p>
            <a:pPr algn="ctr"/>
            <a:r>
              <a:rPr lang="tr-TR" dirty="0">
                <a:latin typeface="Cambria" panose="02040503050406030204" pitchFamily="18" charset="0"/>
                <a:ea typeface="MS PGothic" charset="0"/>
              </a:rPr>
              <a:t>Gruplara Ayırın ve Maksimum Ödeme İstekliliğini Sıralayın</a:t>
            </a:r>
          </a:p>
        </p:txBody>
      </p:sp>
      <p:sp>
        <p:nvSpPr>
          <p:cNvPr id="4" name="Title 1">
            <a:extLst>
              <a:ext uri="{FF2B5EF4-FFF2-40B4-BE49-F238E27FC236}">
                <a16:creationId xmlns:a16="http://schemas.microsoft.com/office/drawing/2014/main" id="{A0801230-7B34-8A47-B2FC-809257B345E5}"/>
              </a:ext>
            </a:extLst>
          </p:cNvPr>
          <p:cNvSpPr txBox="1">
            <a:spLocks/>
          </p:cNvSpPr>
          <p:nvPr/>
        </p:nvSpPr>
        <p:spPr>
          <a:xfrm>
            <a:off x="609600" y="4627674"/>
            <a:ext cx="10972800" cy="1847882"/>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toplam hasılat, toplam maliyet ve toplam kar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Tüm gruplar için (toplamda) karı maksimize eden miktar, toplam hasılat, toplam maliyet ve toplam kar nedir?</a:t>
            </a:r>
          </a:p>
          <a:p>
            <a:endParaRPr lang="tr-TR" sz="2800" b="0" dirty="0">
              <a:latin typeface="Cambria" panose="02040503050406030204" pitchFamily="18" charset="0"/>
              <a:ea typeface="MS PGothic" charset="0"/>
            </a:endParaRPr>
          </a:p>
          <a:p>
            <a:pPr marL="457200" indent="-457200">
              <a:buFont typeface="Arial" panose="020B0604020202020204" pitchFamily="34" charset="0"/>
              <a:buChar char="•"/>
            </a:pPr>
            <a:endParaRPr lang="tr-TR" sz="2800" b="0" dirty="0">
              <a:latin typeface="Cambria" panose="02040503050406030204" pitchFamily="18" charset="0"/>
              <a:ea typeface="MS PGothic" charset="0"/>
            </a:endParaRPr>
          </a:p>
        </p:txBody>
      </p:sp>
      <p:sp>
        <p:nvSpPr>
          <p:cNvPr id="5" name="Title 1">
            <a:extLst>
              <a:ext uri="{FF2B5EF4-FFF2-40B4-BE49-F238E27FC236}">
                <a16:creationId xmlns:a16="http://schemas.microsoft.com/office/drawing/2014/main" id="{437FFAC0-EF26-294E-9D95-6983A1E0BB40}"/>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endParaRPr lang="tr-TR" sz="2800" b="0" dirty="0">
              <a:latin typeface="Cambria" panose="02040503050406030204" pitchFamily="18" charset="0"/>
              <a:ea typeface="MS PGothic" charset="0"/>
            </a:endParaRPr>
          </a:p>
        </p:txBody>
      </p:sp>
      <p:sp>
        <p:nvSpPr>
          <p:cNvPr id="6" name="Rectangle 5">
            <a:extLst>
              <a:ext uri="{FF2B5EF4-FFF2-40B4-BE49-F238E27FC236}">
                <a16:creationId xmlns:a16="http://schemas.microsoft.com/office/drawing/2014/main" id="{A239B971-F0DD-DF42-BCC9-294C3F56D64C}"/>
              </a:ext>
            </a:extLst>
          </p:cNvPr>
          <p:cNvSpPr/>
          <p:nvPr/>
        </p:nvSpPr>
        <p:spPr>
          <a:xfrm>
            <a:off x="593498" y="2260267"/>
            <a:ext cx="1839251"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Genç</a:t>
            </a:r>
          </a:p>
          <a:p>
            <a:pPr marL="0" marR="0">
              <a:spcBef>
                <a:spcPts val="0"/>
              </a:spcBef>
              <a:spcAft>
                <a:spcPts val="0"/>
              </a:spcAft>
            </a:pPr>
            <a:r>
              <a:rPr lang="tr-TR" sz="2400" b="1" dirty="0">
                <a:effectLst/>
                <a:latin typeface="Cambria"/>
                <a:ea typeface="ＭＳ 明朝"/>
                <a:cs typeface="Cambria"/>
              </a:rPr>
              <a:t>Müşteri</a:t>
            </a:r>
          </a:p>
        </p:txBody>
      </p:sp>
      <p:sp>
        <p:nvSpPr>
          <p:cNvPr id="7" name="Rectangle 6">
            <a:extLst>
              <a:ext uri="{FF2B5EF4-FFF2-40B4-BE49-F238E27FC236}">
                <a16:creationId xmlns:a16="http://schemas.microsoft.com/office/drawing/2014/main" id="{B948B7FA-FAB1-7747-8857-251ECF573C35}"/>
              </a:ext>
            </a:extLst>
          </p:cNvPr>
          <p:cNvSpPr/>
          <p:nvPr/>
        </p:nvSpPr>
        <p:spPr>
          <a:xfrm>
            <a:off x="3335510" y="2260267"/>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8" name="Rectangle 7">
            <a:extLst>
              <a:ext uri="{FF2B5EF4-FFF2-40B4-BE49-F238E27FC236}">
                <a16:creationId xmlns:a16="http://schemas.microsoft.com/office/drawing/2014/main" id="{0F15E790-5BBD-DA43-9D7D-20E61CE626E3}"/>
              </a:ext>
            </a:extLst>
          </p:cNvPr>
          <p:cNvSpPr/>
          <p:nvPr/>
        </p:nvSpPr>
        <p:spPr>
          <a:xfrm>
            <a:off x="5995386" y="2609099"/>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
        <p:nvSpPr>
          <p:cNvPr id="9" name="Rectangle 8">
            <a:extLst>
              <a:ext uri="{FF2B5EF4-FFF2-40B4-BE49-F238E27FC236}">
                <a16:creationId xmlns:a16="http://schemas.microsoft.com/office/drawing/2014/main" id="{FBE6464D-BC8A-4A47-B5F4-9EAC003FD63A}"/>
              </a:ext>
            </a:extLst>
          </p:cNvPr>
          <p:cNvSpPr/>
          <p:nvPr/>
        </p:nvSpPr>
        <p:spPr>
          <a:xfrm>
            <a:off x="7672202" y="2609098"/>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
        <p:nvSpPr>
          <p:cNvPr id="10" name="Rectangle 9">
            <a:extLst>
              <a:ext uri="{FF2B5EF4-FFF2-40B4-BE49-F238E27FC236}">
                <a16:creationId xmlns:a16="http://schemas.microsoft.com/office/drawing/2014/main" id="{4D9D9E74-3868-9443-AF79-F26430ACE82F}"/>
              </a:ext>
            </a:extLst>
          </p:cNvPr>
          <p:cNvSpPr/>
          <p:nvPr/>
        </p:nvSpPr>
        <p:spPr>
          <a:xfrm>
            <a:off x="9265891" y="260909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1" name="Rectangle 10">
            <a:extLst>
              <a:ext uri="{FF2B5EF4-FFF2-40B4-BE49-F238E27FC236}">
                <a16:creationId xmlns:a16="http://schemas.microsoft.com/office/drawing/2014/main" id="{0D4811B3-8CAD-F543-9A20-AB7380B56507}"/>
              </a:ext>
            </a:extLst>
          </p:cNvPr>
          <p:cNvSpPr/>
          <p:nvPr/>
        </p:nvSpPr>
        <p:spPr>
          <a:xfrm>
            <a:off x="10819571" y="2618527"/>
            <a:ext cx="1038209"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M</a:t>
            </a:r>
            <a:r>
              <a:rPr lang="tr-TR" sz="2400" b="1" dirty="0">
                <a:effectLst/>
                <a:latin typeface="Cambria"/>
                <a:ea typeface="ＭＳ 明朝"/>
                <a:cs typeface="Cambria"/>
              </a:rPr>
              <a:t>R</a:t>
            </a:r>
          </a:p>
        </p:txBody>
      </p:sp>
    </p:spTree>
    <p:extLst>
      <p:ext uri="{BB962C8B-B14F-4D97-AF65-F5344CB8AC3E}">
        <p14:creationId xmlns:p14="http://schemas.microsoft.com/office/powerpoint/2010/main" val="101935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37"/>
            <a:ext cx="10972800" cy="1527175"/>
          </a:xfrm>
        </p:spPr>
        <p:txBody>
          <a:bodyPr/>
          <a:lstStyle/>
          <a:p>
            <a:r>
              <a:rPr lang="tr-TR" b="1" dirty="0">
                <a:ea typeface="MS PGothic" charset="0"/>
              </a:rPr>
              <a:t>Sinema Salonlarında Fiyat Ayrımcılığı</a:t>
            </a:r>
          </a:p>
        </p:txBody>
      </p:sp>
      <p:sp>
        <p:nvSpPr>
          <p:cNvPr id="24579" name="Content Placeholder 2"/>
          <p:cNvSpPr>
            <a:spLocks noGrp="1"/>
          </p:cNvSpPr>
          <p:nvPr>
            <p:ph idx="1"/>
          </p:nvPr>
        </p:nvSpPr>
        <p:spPr>
          <a:xfrm>
            <a:off x="609600" y="1712913"/>
            <a:ext cx="10972800" cy="4895850"/>
          </a:xfrm>
        </p:spPr>
        <p:txBody>
          <a:bodyPr/>
          <a:lstStyle/>
          <a:p>
            <a:r>
              <a:rPr lang="tr-TR" sz="2800" dirty="0">
                <a:ea typeface="MS PGothic" charset="0"/>
              </a:rPr>
              <a:t>Sinema salonlarının fiyat ayrımcılığı uygulama yöntemleri nelerdir?</a:t>
            </a:r>
          </a:p>
          <a:p>
            <a:pPr marL="514350" indent="-514350">
              <a:buFont typeface="+mj-lt"/>
              <a:buAutoNum type="arabicPeriod"/>
            </a:pPr>
            <a:r>
              <a:rPr lang="tr-TR" sz="2800" dirty="0">
                <a:ea typeface="MS PGothic" charset="0"/>
              </a:rPr>
              <a:t>Gösterim zamanı</a:t>
            </a:r>
          </a:p>
          <a:p>
            <a:pPr lvl="1"/>
            <a:r>
              <a:rPr lang="tr-TR" sz="2400" dirty="0">
                <a:ea typeface="MS PGothic" charset="0"/>
              </a:rPr>
              <a:t>Öğledeki gösterimlere (matine) katılan kişiler düşük gelir sebebiyle (emekli, işsiz, öğrenci) daha elastik talebe sahip olabilirler.</a:t>
            </a:r>
          </a:p>
          <a:p>
            <a:pPr lvl="1"/>
            <a:r>
              <a:rPr lang="tr-TR" sz="2400" dirty="0">
                <a:ea typeface="MS PGothic" charset="0"/>
              </a:rPr>
              <a:t>Fiyat hassaslığına ve program esnekliğine göre kişiler kendi kendilerini gruplara seçerler.</a:t>
            </a:r>
          </a:p>
          <a:p>
            <a:pPr marL="514350" indent="-514350">
              <a:buFont typeface="+mj-lt"/>
              <a:buAutoNum type="arabicPeriod"/>
            </a:pPr>
            <a:r>
              <a:rPr lang="tr-TR" sz="2800" dirty="0">
                <a:ea typeface="MS PGothic" charset="0"/>
              </a:rPr>
              <a:t>Yaş ya da öğrenci durumu</a:t>
            </a:r>
          </a:p>
          <a:p>
            <a:pPr lvl="1"/>
            <a:r>
              <a:rPr lang="tr-TR" sz="2400" dirty="0">
                <a:ea typeface="MS PGothic" charset="0"/>
              </a:rPr>
              <a:t>Hepimiz aynı filmi izlememize rağmen çocuklar, öğrenciler, ve yaşlı vatandaşlar indirimli fiyattan bilet alırlar!</a:t>
            </a:r>
          </a:p>
          <a:p>
            <a:pPr lvl="1"/>
            <a:r>
              <a:rPr lang="tr-TR" sz="2400" dirty="0">
                <a:ea typeface="MS PGothic" charset="0"/>
              </a:rPr>
              <a:t>Çok yaşlı ya da çok genç film severler arasında gelir ve </a:t>
            </a:r>
            <a:r>
              <a:rPr lang="tr-TR" altLang="ja-JP" sz="2400" dirty="0">
                <a:ea typeface="MS PGothic" charset="0"/>
              </a:rPr>
              <a:t>"zevkler ve tercihler" talebi düşürebilir.</a:t>
            </a:r>
            <a:endParaRPr lang="tr-TR" sz="2400" dirty="0">
              <a:ea typeface="MS PGothic" charset="0"/>
            </a:endParaRPr>
          </a:p>
        </p:txBody>
      </p:sp>
    </p:spTree>
    <p:extLst>
      <p:ext uri="{BB962C8B-B14F-4D97-AF65-F5344CB8AC3E}">
        <p14:creationId xmlns:p14="http://schemas.microsoft.com/office/powerpoint/2010/main" val="144153929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2" end="2"/>
                                            </p:txEl>
                                          </p:spTgt>
                                        </p:tgtEl>
                                        <p:attrNameLst>
                                          <p:attrName>style.visibility</p:attrName>
                                        </p:attrNameLst>
                                      </p:cBhvr>
                                      <p:to>
                                        <p:strVal val="visible"/>
                                      </p:to>
                                    </p:set>
                                    <p:animEffect transition="in" filter="barn(inVertical)">
                                      <p:cBhvr>
                                        <p:cTn id="7" dur="500"/>
                                        <p:tgtEl>
                                          <p:spTgt spid="2457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4579">
                                            <p:txEl>
                                              <p:pRg st="3" end="3"/>
                                            </p:txEl>
                                          </p:spTgt>
                                        </p:tgtEl>
                                        <p:attrNameLst>
                                          <p:attrName>style.visibility</p:attrName>
                                        </p:attrNameLst>
                                      </p:cBhvr>
                                      <p:to>
                                        <p:strVal val="visible"/>
                                      </p:to>
                                    </p:set>
                                    <p:animEffect transition="in" filter="barn(inVertical)">
                                      <p:cBhvr>
                                        <p:cTn id="10" dur="500"/>
                                        <p:tgtEl>
                                          <p:spTgt spid="24579">
                                            <p:txEl>
                                              <p:pRg st="3" end="3"/>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4579">
                                            <p:txEl>
                                              <p:pRg st="5" end="5"/>
                                            </p:txEl>
                                          </p:spTgt>
                                        </p:tgtEl>
                                        <p:attrNameLst>
                                          <p:attrName>style.visibility</p:attrName>
                                        </p:attrNameLst>
                                      </p:cBhvr>
                                      <p:to>
                                        <p:strVal val="visible"/>
                                      </p:to>
                                    </p:set>
                                    <p:animEffect transition="in" filter="barn(inVertical)">
                                      <p:cBhvr>
                                        <p:cTn id="15" dur="500"/>
                                        <p:tgtEl>
                                          <p:spTgt spid="24579">
                                            <p:txEl>
                                              <p:pRg st="5" end="5"/>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4579">
                                            <p:txEl>
                                              <p:pRg st="6" end="6"/>
                                            </p:txEl>
                                          </p:spTgt>
                                        </p:tgtEl>
                                        <p:attrNameLst>
                                          <p:attrName>style.visibility</p:attrName>
                                        </p:attrNameLst>
                                      </p:cBhvr>
                                      <p:to>
                                        <p:strVal val="visible"/>
                                      </p:to>
                                    </p:set>
                                    <p:animEffect transition="in" filter="barn(inVertical)">
                                      <p:cBhvr>
                                        <p:cTn id="18" dur="500"/>
                                        <p:tgtEl>
                                          <p:spTgt spid="2457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37"/>
            <a:ext cx="10972800" cy="1527175"/>
          </a:xfrm>
        </p:spPr>
        <p:txBody>
          <a:bodyPr/>
          <a:lstStyle/>
          <a:p>
            <a:r>
              <a:rPr lang="tr-TR" b="1" dirty="0">
                <a:ea typeface="MS PGothic" charset="0"/>
              </a:rPr>
              <a:t>Sinema Salonlarında Fiyat Ayrımcılığı</a:t>
            </a:r>
          </a:p>
        </p:txBody>
      </p:sp>
      <p:sp>
        <p:nvSpPr>
          <p:cNvPr id="25603" name="Content Placeholder 2"/>
          <p:cNvSpPr>
            <a:spLocks noGrp="1"/>
          </p:cNvSpPr>
          <p:nvPr>
            <p:ph idx="1"/>
          </p:nvPr>
        </p:nvSpPr>
        <p:spPr>
          <a:xfrm>
            <a:off x="609600" y="1712913"/>
            <a:ext cx="10972800" cy="4895850"/>
          </a:xfrm>
        </p:spPr>
        <p:txBody>
          <a:bodyPr/>
          <a:lstStyle/>
          <a:p>
            <a:pPr marL="514350" indent="-514350">
              <a:buFont typeface="+mj-lt"/>
              <a:buAutoNum type="arabicPeriod" startAt="3"/>
            </a:pPr>
            <a:r>
              <a:rPr lang="tr-TR" sz="3200" dirty="0">
                <a:ea typeface="MS PGothic" charset="0"/>
              </a:rPr>
              <a:t>Büfe/restoran fiyatlandırması</a:t>
            </a:r>
          </a:p>
          <a:p>
            <a:pPr lvl="1"/>
            <a:r>
              <a:rPr lang="tr-TR" sz="2800" dirty="0">
                <a:ea typeface="MS PGothic" charset="0"/>
              </a:rPr>
              <a:t>İnelastik talebe sahip tüketiciler</a:t>
            </a:r>
          </a:p>
          <a:p>
            <a:pPr lvl="2"/>
            <a:r>
              <a:rPr lang="tr-TR" dirty="0">
                <a:latin typeface="Cambria" panose="02040503050406030204" pitchFamily="18" charset="0"/>
                <a:cs typeface="Arial" charset="0"/>
              </a:rPr>
              <a:t>Yüksek fiyat vermeye isteklidirler ve sinemada satılan ürünleri yerler.</a:t>
            </a:r>
          </a:p>
          <a:p>
            <a:pPr lvl="1"/>
            <a:r>
              <a:rPr lang="tr-TR" sz="2800" dirty="0">
                <a:ea typeface="MS PGothic" charset="0"/>
              </a:rPr>
              <a:t>Elastik talebe sahip tüketiciler</a:t>
            </a:r>
          </a:p>
          <a:p>
            <a:pPr lvl="2"/>
            <a:r>
              <a:rPr lang="tr-TR" dirty="0">
                <a:latin typeface="Cambria" panose="02040503050406030204" pitchFamily="18" charset="0"/>
                <a:cs typeface="Arial" charset="0"/>
              </a:rPr>
              <a:t>Sinemada satılan ürünleri yemezler ya da sinemaya kaçak yemek sokarlar.</a:t>
            </a:r>
          </a:p>
          <a:p>
            <a:pPr lvl="1"/>
            <a:r>
              <a:rPr lang="tr-TR" sz="2800" dirty="0">
                <a:ea typeface="MS PGothic" charset="0"/>
              </a:rPr>
              <a:t>Sinema salonu hangi müşteriyi ister?</a:t>
            </a:r>
          </a:p>
          <a:p>
            <a:pPr lvl="2"/>
            <a:r>
              <a:rPr lang="tr-TR" dirty="0">
                <a:latin typeface="Cambria" panose="02040503050406030204" pitchFamily="18" charset="0"/>
                <a:cs typeface="Arial" charset="0"/>
              </a:rPr>
              <a:t>Her ikisinin de sinemaya gelip film izlemesini ister. Çünkü boş koltuklar kaybedilmiş hasılattır.</a:t>
            </a:r>
          </a:p>
        </p:txBody>
      </p:sp>
    </p:spTree>
    <p:extLst>
      <p:ext uri="{BB962C8B-B14F-4D97-AF65-F5344CB8AC3E}">
        <p14:creationId xmlns:p14="http://schemas.microsoft.com/office/powerpoint/2010/main" val="33062401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2" end="2"/>
                                            </p:txEl>
                                          </p:spTgt>
                                        </p:tgtEl>
                                        <p:attrNameLst>
                                          <p:attrName>style.visibility</p:attrName>
                                        </p:attrNameLst>
                                      </p:cBhvr>
                                      <p:to>
                                        <p:strVal val="visible"/>
                                      </p:to>
                                    </p:set>
                                    <p:animEffect transition="in" filter="barn(inVertical)">
                                      <p:cBhvr>
                                        <p:cTn id="7" dur="500"/>
                                        <p:tgtEl>
                                          <p:spTgt spid="2560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5603">
                                            <p:txEl>
                                              <p:pRg st="4" end="4"/>
                                            </p:txEl>
                                          </p:spTgt>
                                        </p:tgtEl>
                                        <p:attrNameLst>
                                          <p:attrName>style.visibility</p:attrName>
                                        </p:attrNameLst>
                                      </p:cBhvr>
                                      <p:to>
                                        <p:strVal val="visible"/>
                                      </p:to>
                                    </p:set>
                                    <p:animEffect transition="in" filter="barn(inVertical)">
                                      <p:cBhvr>
                                        <p:cTn id="12" dur="500"/>
                                        <p:tgtEl>
                                          <p:spTgt spid="25603">
                                            <p:txEl>
                                              <p:pRg st="4" end="4"/>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25603">
                                            <p:txEl>
                                              <p:pRg st="6" end="6"/>
                                            </p:txEl>
                                          </p:spTgt>
                                        </p:tgtEl>
                                        <p:attrNameLst>
                                          <p:attrName>style.visibility</p:attrName>
                                        </p:attrNameLst>
                                      </p:cBhvr>
                                      <p:to>
                                        <p:strVal val="visible"/>
                                      </p:to>
                                    </p:set>
                                    <p:animEffect transition="in" filter="barn(inVertical)">
                                      <p:cBhvr>
                                        <p:cTn id="17" dur="500"/>
                                        <p:tgtEl>
                                          <p:spTgt spid="256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7218" name="Picture 2" descr="02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182" y="1965680"/>
            <a:ext cx="11083636" cy="267758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8381256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p:cNvSpPr>
            <a:spLocks noGrp="1"/>
          </p:cNvSpPr>
          <p:nvPr>
            <p:ph type="title"/>
          </p:nvPr>
        </p:nvSpPr>
        <p:spPr>
          <a:xfrm>
            <a:off x="609600" y="37"/>
            <a:ext cx="10972800" cy="1527175"/>
          </a:xfrm>
        </p:spPr>
        <p:txBody>
          <a:bodyPr/>
          <a:lstStyle/>
          <a:p>
            <a:r>
              <a:rPr lang="tr-TR" b="1" dirty="0">
                <a:ea typeface="MS PGothic" charset="0"/>
              </a:rPr>
              <a:t>Kampüslerde Fiyat Ayrımcılığı</a:t>
            </a:r>
          </a:p>
        </p:txBody>
      </p:sp>
      <p:sp>
        <p:nvSpPr>
          <p:cNvPr id="26627" name="Content Placeholder 2"/>
          <p:cNvSpPr>
            <a:spLocks noGrp="1"/>
          </p:cNvSpPr>
          <p:nvPr>
            <p:ph idx="1"/>
          </p:nvPr>
        </p:nvSpPr>
        <p:spPr>
          <a:xfrm>
            <a:off x="609600" y="1712913"/>
            <a:ext cx="10972800" cy="4895850"/>
          </a:xfrm>
        </p:spPr>
        <p:txBody>
          <a:bodyPr/>
          <a:lstStyle/>
          <a:p>
            <a:r>
              <a:rPr lang="tr-TR" sz="3200" dirty="0">
                <a:ea typeface="MS PGothic" charset="0"/>
              </a:rPr>
              <a:t>Üniversite eğitim/öğretim ücreti</a:t>
            </a:r>
          </a:p>
          <a:p>
            <a:pPr lvl="1"/>
            <a:r>
              <a:rPr lang="tr-TR" sz="2800" dirty="0" err="1">
                <a:ea typeface="MS PGothic" charset="0"/>
              </a:rPr>
              <a:t>In-state</a:t>
            </a:r>
            <a:r>
              <a:rPr lang="tr-TR" sz="2800" dirty="0">
                <a:ea typeface="MS PGothic" charset="0"/>
              </a:rPr>
              <a:t> (eyalet-içi) öğrenciler daha az ödüyor.</a:t>
            </a:r>
          </a:p>
          <a:p>
            <a:pPr lvl="2"/>
            <a:r>
              <a:rPr lang="tr-TR" sz="2000" dirty="0">
                <a:latin typeface="Cambria" panose="02040503050406030204" pitchFamily="18" charset="0"/>
                <a:cs typeface="Arial" charset="0"/>
              </a:rPr>
              <a:t>Ebeveynler zaten yıllardır eyalete vergi ödüyor.</a:t>
            </a:r>
          </a:p>
          <a:p>
            <a:pPr lvl="1"/>
            <a:r>
              <a:rPr lang="tr-TR" sz="2800" dirty="0" err="1">
                <a:ea typeface="MS PGothic" charset="0"/>
              </a:rPr>
              <a:t>Out</a:t>
            </a:r>
            <a:r>
              <a:rPr lang="tr-TR" sz="2800" dirty="0">
                <a:ea typeface="MS PGothic" charset="0"/>
              </a:rPr>
              <a:t>-of-</a:t>
            </a:r>
            <a:r>
              <a:rPr lang="tr-TR" sz="2800" dirty="0" err="1">
                <a:ea typeface="MS PGothic" charset="0"/>
              </a:rPr>
              <a:t>state</a:t>
            </a:r>
            <a:r>
              <a:rPr lang="tr-TR" sz="2800" dirty="0">
                <a:ea typeface="MS PGothic" charset="0"/>
              </a:rPr>
              <a:t> (eyalet-dışı) öğrenciler daha fazla ödüyor.</a:t>
            </a:r>
          </a:p>
          <a:p>
            <a:pPr lvl="2"/>
            <a:r>
              <a:rPr lang="tr-TR" sz="2000" dirty="0">
                <a:latin typeface="Cambria" panose="02040503050406030204" pitchFamily="18" charset="0"/>
                <a:cs typeface="Arial" charset="0"/>
              </a:rPr>
              <a:t>Belki de daha inelastik bir talep eğrisine sahipler ve eyalet dışındaki bir üniversiteyi yereldekine göre daha fazla seviyorlar.</a:t>
            </a:r>
          </a:p>
          <a:p>
            <a:pPr lvl="1"/>
            <a:r>
              <a:rPr lang="tr-TR" sz="2800" dirty="0">
                <a:ea typeface="MS PGothic" charset="0"/>
              </a:rPr>
              <a:t>Özel Üniversiteler</a:t>
            </a:r>
          </a:p>
          <a:p>
            <a:pPr lvl="2"/>
            <a:r>
              <a:rPr lang="tr-TR" sz="2000" dirty="0">
                <a:latin typeface="Cambria" panose="02040503050406030204" pitchFamily="18" charset="0"/>
                <a:cs typeface="Arial" charset="0"/>
              </a:rPr>
              <a:t>Yüksek bir fiyat belirleyin, daha sonra gerekli olduğunda öğrenci kayıtlarını arttırmak ve hasılatı maksimize etmek için indirim uygulayın.</a:t>
            </a:r>
          </a:p>
        </p:txBody>
      </p:sp>
    </p:spTree>
    <p:extLst>
      <p:ext uri="{BB962C8B-B14F-4D97-AF65-F5344CB8AC3E}">
        <p14:creationId xmlns:p14="http://schemas.microsoft.com/office/powerpoint/2010/main" val="22751125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1" end="1"/>
                                            </p:txEl>
                                          </p:spTgt>
                                        </p:tgtEl>
                                        <p:attrNameLst>
                                          <p:attrName>style.visibility</p:attrName>
                                        </p:attrNameLst>
                                      </p:cBhvr>
                                      <p:to>
                                        <p:strVal val="visible"/>
                                      </p:to>
                                    </p:set>
                                    <p:animEffect transition="in" filter="barn(inVertical)">
                                      <p:cBhvr>
                                        <p:cTn id="7" dur="500"/>
                                        <p:tgtEl>
                                          <p:spTgt spid="2662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2" end="2"/>
                                            </p:txEl>
                                          </p:spTgt>
                                        </p:tgtEl>
                                        <p:attrNameLst>
                                          <p:attrName>style.visibility</p:attrName>
                                        </p:attrNameLst>
                                      </p:cBhvr>
                                      <p:to>
                                        <p:strVal val="visible"/>
                                      </p:to>
                                    </p:set>
                                    <p:animEffect transition="in" filter="barn(inVertical)">
                                      <p:cBhvr>
                                        <p:cTn id="10" dur="500"/>
                                        <p:tgtEl>
                                          <p:spTgt spid="2662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4" end="4"/>
                                            </p:txEl>
                                          </p:spTgt>
                                        </p:tgtEl>
                                        <p:attrNameLst>
                                          <p:attrName>style.visibility</p:attrName>
                                        </p:attrNameLst>
                                      </p:cBhvr>
                                      <p:to>
                                        <p:strVal val="visible"/>
                                      </p:to>
                                    </p:set>
                                    <p:animEffect transition="in" filter="barn(inVertical)">
                                      <p:cBhvr>
                                        <p:cTn id="13" dur="500"/>
                                        <p:tgtEl>
                                          <p:spTgt spid="26627">
                                            <p:txEl>
                                              <p:pRg st="4" end="4"/>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6627">
                                            <p:txEl>
                                              <p:pRg st="3" end="3"/>
                                            </p:txEl>
                                          </p:spTgt>
                                        </p:tgtEl>
                                        <p:attrNameLst>
                                          <p:attrName>style.visibility</p:attrName>
                                        </p:attrNameLst>
                                      </p:cBhvr>
                                      <p:to>
                                        <p:strVal val="visible"/>
                                      </p:to>
                                    </p:set>
                                    <p:animEffect transition="in" filter="barn(inVertical)">
                                      <p:cBhvr>
                                        <p:cTn id="16" dur="500"/>
                                        <p:tgtEl>
                                          <p:spTgt spid="26627">
                                            <p:txEl>
                                              <p:pRg st="3" end="3"/>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16" presetClass="entr" presetSubtype="21" fill="hold" nodeType="clickEffect">
                                  <p:stCondLst>
                                    <p:cond delay="0"/>
                                  </p:stCondLst>
                                  <p:childTnLst>
                                    <p:set>
                                      <p:cBhvr>
                                        <p:cTn id="20" dur="1" fill="hold">
                                          <p:stCondLst>
                                            <p:cond delay="0"/>
                                          </p:stCondLst>
                                        </p:cTn>
                                        <p:tgtEl>
                                          <p:spTgt spid="26627">
                                            <p:txEl>
                                              <p:pRg st="5" end="5"/>
                                            </p:txEl>
                                          </p:spTgt>
                                        </p:tgtEl>
                                        <p:attrNameLst>
                                          <p:attrName>style.visibility</p:attrName>
                                        </p:attrNameLst>
                                      </p:cBhvr>
                                      <p:to>
                                        <p:strVal val="visible"/>
                                      </p:to>
                                    </p:set>
                                    <p:animEffect transition="in" filter="barn(inVertical)">
                                      <p:cBhvr>
                                        <p:cTn id="21" dur="500"/>
                                        <p:tgtEl>
                                          <p:spTgt spid="26627">
                                            <p:txEl>
                                              <p:pRg st="5" end="5"/>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6627">
                                            <p:txEl>
                                              <p:pRg st="6" end="6"/>
                                            </p:txEl>
                                          </p:spTgt>
                                        </p:tgtEl>
                                        <p:attrNameLst>
                                          <p:attrName>style.visibility</p:attrName>
                                        </p:attrNameLst>
                                      </p:cBhvr>
                                      <p:to>
                                        <p:strVal val="visible"/>
                                      </p:to>
                                    </p:set>
                                    <p:animEffect transition="in" filter="barn(inVertical)">
                                      <p:cBhvr>
                                        <p:cTn id="24" dur="500"/>
                                        <p:tgtEl>
                                          <p:spTgt spid="266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7"/>
            <a:ext cx="10972800" cy="1527175"/>
          </a:xfrm>
        </p:spPr>
        <p:txBody>
          <a:bodyPr/>
          <a:lstStyle/>
          <a:p>
            <a:r>
              <a:rPr lang="tr-TR" b="1" dirty="0">
                <a:ea typeface="MS PGothic" charset="0"/>
              </a:rPr>
              <a:t>Kampüslerde Fiyat Ayrımcılığı</a:t>
            </a:r>
          </a:p>
        </p:txBody>
      </p:sp>
      <p:sp>
        <p:nvSpPr>
          <p:cNvPr id="27651" name="Content Placeholder 2"/>
          <p:cNvSpPr>
            <a:spLocks noGrp="1"/>
          </p:cNvSpPr>
          <p:nvPr>
            <p:ph idx="1"/>
          </p:nvPr>
        </p:nvSpPr>
        <p:spPr>
          <a:xfrm>
            <a:off x="609600" y="1712913"/>
            <a:ext cx="10972800" cy="4895850"/>
          </a:xfrm>
        </p:spPr>
        <p:txBody>
          <a:bodyPr/>
          <a:lstStyle/>
          <a:p>
            <a:r>
              <a:rPr lang="tr-TR" sz="2800" dirty="0">
                <a:ea typeface="MS PGothic" charset="0"/>
              </a:rPr>
              <a:t>Öğrenci indirimleri</a:t>
            </a:r>
          </a:p>
          <a:p>
            <a:pPr lvl="1"/>
            <a:r>
              <a:rPr lang="tr-TR" sz="2400" dirty="0">
                <a:ea typeface="MS PGothic" charset="0"/>
              </a:rPr>
              <a:t>Öğrenci şehirlerinde barlar, restoranlar, marketler ve yazılım şirketleri sıklıkla öğrencilere indirim uygular.</a:t>
            </a:r>
          </a:p>
          <a:p>
            <a:pPr lvl="1"/>
            <a:r>
              <a:rPr lang="tr-TR" altLang="ja-JP" sz="2400" dirty="0">
                <a:ea typeface="MS PGothic" charset="0"/>
              </a:rPr>
              <a:t>Öğrenci indirimleri firmanın müşteri tabanını arttırmak ve öğrencileri mağazaya getirip satın aldırmak için uyguladığı bir satış stratejisidir. </a:t>
            </a:r>
          </a:p>
          <a:p>
            <a:pPr lvl="1"/>
            <a:r>
              <a:rPr lang="tr-TR" sz="2400" dirty="0">
                <a:ea typeface="MS PGothic" charset="0"/>
              </a:rPr>
              <a:t>Öğrenci olmayan müşteriler daha fazla fiyat öder.</a:t>
            </a:r>
          </a:p>
          <a:p>
            <a:pPr lvl="1"/>
            <a:r>
              <a:rPr lang="tr-TR" sz="2400" dirty="0">
                <a:ea typeface="MS PGothic" charset="0"/>
              </a:rPr>
              <a:t>Temel sebep nedir?</a:t>
            </a:r>
          </a:p>
          <a:p>
            <a:pPr lvl="2"/>
            <a:r>
              <a:rPr lang="tr-TR" dirty="0">
                <a:latin typeface="Cambria" panose="02040503050406030204" pitchFamily="18" charset="0"/>
                <a:cs typeface="Arial" charset="0"/>
              </a:rPr>
              <a:t>Öğrenciler düşük gelire sahiptir ve çok daha elastik talepleri vardır.</a:t>
            </a:r>
          </a:p>
        </p:txBody>
      </p:sp>
      <p:pic>
        <p:nvPicPr>
          <p:cNvPr id="53251" name="Picture 7" descr="G:\DirkTextbookN\Jpegs(All)\JpegsBatch3LateJuly\dreamstimesmall_19783235.jpg"/>
          <p:cNvPicPr>
            <a:picLocks noChangeAspect="1" noChangeArrowheads="1"/>
          </p:cNvPicPr>
          <p:nvPr/>
        </p:nvPicPr>
        <p:blipFill>
          <a:blip r:embed="rId3">
            <a:extLst>
              <a:ext uri="{28A0092B-C50C-407E-A947-70E740481C1C}">
                <a14:useLocalDpi xmlns:a14="http://schemas.microsoft.com/office/drawing/2010/main" val="0"/>
              </a:ext>
            </a:extLst>
          </a:blip>
          <a:srcRect l="23563" t="15578" r="3616" b="23637"/>
          <a:stretch>
            <a:fillRect/>
          </a:stretch>
        </p:blipFill>
        <p:spPr bwMode="auto">
          <a:xfrm>
            <a:off x="8879964" y="5270501"/>
            <a:ext cx="3003551" cy="1338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2273727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7651">
                                            <p:txEl>
                                              <p:pRg st="2" end="2"/>
                                            </p:txEl>
                                          </p:spTgt>
                                        </p:tgtEl>
                                        <p:attrNameLst>
                                          <p:attrName>style.visibility</p:attrName>
                                        </p:attrNameLst>
                                      </p:cBhvr>
                                      <p:to>
                                        <p:strVal val="visible"/>
                                      </p:to>
                                    </p:set>
                                    <p:animEffect transition="in" filter="barn(inVertical)">
                                      <p:cBhvr>
                                        <p:cTn id="12" dur="500"/>
                                        <p:tgtEl>
                                          <p:spTgt spid="27651">
                                            <p:txEl>
                                              <p:pRg st="2" end="2"/>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27651">
                                            <p:txEl>
                                              <p:pRg st="3" end="3"/>
                                            </p:txEl>
                                          </p:spTgt>
                                        </p:tgtEl>
                                        <p:attrNameLst>
                                          <p:attrName>style.visibility</p:attrName>
                                        </p:attrNameLst>
                                      </p:cBhvr>
                                      <p:to>
                                        <p:strVal val="visible"/>
                                      </p:to>
                                    </p:set>
                                    <p:animEffect transition="in" filter="barn(inVertical)">
                                      <p:cBhvr>
                                        <p:cTn id="15" dur="500"/>
                                        <p:tgtEl>
                                          <p:spTgt spid="27651">
                                            <p:txEl>
                                              <p:pRg st="3" end="3"/>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7651">
                                            <p:txEl>
                                              <p:pRg st="4" end="4"/>
                                            </p:txEl>
                                          </p:spTgt>
                                        </p:tgtEl>
                                        <p:attrNameLst>
                                          <p:attrName>style.visibility</p:attrName>
                                        </p:attrNameLst>
                                      </p:cBhvr>
                                      <p:to>
                                        <p:strVal val="visible"/>
                                      </p:to>
                                    </p:set>
                                    <p:animEffect transition="in" filter="barn(inVertical)">
                                      <p:cBhvr>
                                        <p:cTn id="18" dur="500"/>
                                        <p:tgtEl>
                                          <p:spTgt spid="27651">
                                            <p:txEl>
                                              <p:pRg st="4" end="4"/>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27651">
                                            <p:txEl>
                                              <p:pRg st="5" end="5"/>
                                            </p:txEl>
                                          </p:spTgt>
                                        </p:tgtEl>
                                        <p:attrNameLst>
                                          <p:attrName>style.visibility</p:attrName>
                                        </p:attrNameLst>
                                      </p:cBhvr>
                                      <p:to>
                                        <p:strVal val="visible"/>
                                      </p:to>
                                    </p:set>
                                    <p:animEffect transition="in" filter="barn(inVertical)">
                                      <p:cBhvr>
                                        <p:cTn id="23" dur="500"/>
                                        <p:tgtEl>
                                          <p:spTgt spid="2765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5298" name="Content Placeholder 2"/>
          <p:cNvSpPr>
            <a:spLocks noGrp="1"/>
          </p:cNvSpPr>
          <p:nvPr>
            <p:ph idx="1"/>
          </p:nvPr>
        </p:nvSpPr>
        <p:spPr>
          <a:xfrm>
            <a:off x="609600" y="1712913"/>
            <a:ext cx="10972800" cy="4895850"/>
          </a:xfrm>
        </p:spPr>
        <p:txBody>
          <a:bodyPr/>
          <a:lstStyle/>
          <a:p>
            <a:r>
              <a:rPr lang="tr-TR" dirty="0">
                <a:ea typeface="MS PGothic" charset="0"/>
              </a:rPr>
              <a:t>Her durumu tek tek inceleyin ve şu soruya cevap verin: Verilen durum fiyat ayrımcılığının bir örneği olup mi?</a:t>
            </a:r>
          </a:p>
          <a:p>
            <a:endParaRPr lang="tr-TR" dirty="0">
              <a:ea typeface="MS PGothic" charset="0"/>
            </a:endParaRPr>
          </a:p>
          <a:p>
            <a:r>
              <a:rPr lang="tr-TR" dirty="0">
                <a:ea typeface="MS PGothic" charset="0"/>
              </a:rPr>
              <a:t>Evet: alkışla</a:t>
            </a:r>
          </a:p>
          <a:p>
            <a:r>
              <a:rPr lang="tr-TR" dirty="0">
                <a:ea typeface="MS PGothic" charset="0"/>
              </a:rPr>
              <a:t>Hayır: yuhala</a:t>
            </a:r>
          </a:p>
        </p:txBody>
      </p:sp>
    </p:spTree>
    <p:extLst>
      <p:ext uri="{BB962C8B-B14F-4D97-AF65-F5344CB8AC3E}">
        <p14:creationId xmlns:p14="http://schemas.microsoft.com/office/powerpoint/2010/main" val="26994123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7346" name="Content Placeholder 2"/>
          <p:cNvSpPr>
            <a:spLocks noGrp="1"/>
          </p:cNvSpPr>
          <p:nvPr>
            <p:ph idx="1"/>
          </p:nvPr>
        </p:nvSpPr>
        <p:spPr>
          <a:xfrm>
            <a:off x="609600" y="1712913"/>
            <a:ext cx="10972800" cy="4895850"/>
          </a:xfrm>
        </p:spPr>
        <p:txBody>
          <a:bodyPr/>
          <a:lstStyle/>
          <a:p>
            <a:r>
              <a:rPr lang="tr-TR" sz="3200" dirty="0" err="1">
                <a:ea typeface="MS PGothic" charset="0"/>
              </a:rPr>
              <a:t>Little</a:t>
            </a:r>
            <a:r>
              <a:rPr lang="tr-TR" sz="3200" dirty="0">
                <a:ea typeface="MS PGothic" charset="0"/>
              </a:rPr>
              <a:t> </a:t>
            </a:r>
            <a:r>
              <a:rPr lang="tr-TR" sz="3200" dirty="0" err="1">
                <a:ea typeface="MS PGothic" charset="0"/>
              </a:rPr>
              <a:t>Nero</a:t>
            </a:r>
            <a:r>
              <a:rPr lang="tr-TR" altLang="ja-JP" sz="3200" dirty="0" err="1">
                <a:ea typeface="MS PGothic" charset="0"/>
              </a:rPr>
              <a:t>'s</a:t>
            </a:r>
            <a:r>
              <a:rPr lang="tr-TR" altLang="ja-JP" sz="3200" dirty="0">
                <a:ea typeface="MS PGothic" charset="0"/>
              </a:rPr>
              <a:t> Pizza restoranında, menüdeki şu şekildedir:</a:t>
            </a:r>
          </a:p>
          <a:p>
            <a:pPr lvl="1"/>
            <a:r>
              <a:rPr lang="tr-TR" sz="2800" dirty="0">
                <a:ea typeface="MS PGothic" charset="0"/>
              </a:rPr>
              <a:t>Peynirli pizza = $8</a:t>
            </a:r>
          </a:p>
          <a:p>
            <a:pPr lvl="1"/>
            <a:r>
              <a:rPr lang="tr-TR" sz="2800" dirty="0" err="1">
                <a:ea typeface="MS PGothic" charset="0"/>
              </a:rPr>
              <a:t>Supreme</a:t>
            </a:r>
            <a:r>
              <a:rPr lang="tr-TR" sz="2800" dirty="0">
                <a:ea typeface="MS PGothic" charset="0"/>
              </a:rPr>
              <a:t> pizza = $11</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518399" y="3276601"/>
            <a:ext cx="4166919" cy="1938992"/>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Fiyat farkı üretim maliyetindeki fark nedeniyle oluşur.</a:t>
            </a:r>
          </a:p>
        </p:txBody>
      </p:sp>
      <p:pic>
        <p:nvPicPr>
          <p:cNvPr id="57348" name="Picture 6" descr="I:\DirkTextbookN\Jpegs(All)\VOLUME_1_MICRO_Class-test\11_PRINECO_CH0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9184" y="4951413"/>
            <a:ext cx="3469216" cy="174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7248568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8370" name="Content Placeholder 2"/>
          <p:cNvSpPr>
            <a:spLocks noGrp="1"/>
          </p:cNvSpPr>
          <p:nvPr>
            <p:ph idx="1"/>
          </p:nvPr>
        </p:nvSpPr>
        <p:spPr>
          <a:xfrm>
            <a:off x="609600" y="1712913"/>
            <a:ext cx="10972800" cy="4895850"/>
          </a:xfrm>
        </p:spPr>
        <p:txBody>
          <a:bodyPr/>
          <a:lstStyle/>
          <a:p>
            <a:r>
              <a:rPr lang="tr-TR" sz="3200" dirty="0">
                <a:ea typeface="MS PGothic" charset="0"/>
              </a:rPr>
              <a:t>Lee $100'a ekonomi-sınıfı uçak bileti alıyor ve Dirk ise $200'a birinci-sınıf uçak bileti alıyor.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422472" y="2721689"/>
            <a:ext cx="4275667" cy="2308324"/>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Dirk ekstra içecek ve yiyecek alıyor olabilir, ki bunlar havayolu şirketine ek maliyet yaratır.</a:t>
            </a:r>
          </a:p>
        </p:txBody>
      </p:sp>
      <p:pic>
        <p:nvPicPr>
          <p:cNvPr id="58372" name="Picture 7" descr="I:\DirkTextbookN\Jpegs(All)\VOLUME_1_MICRO_Class-test\13_PRINECO_CH10.jpg"/>
          <p:cNvPicPr>
            <a:picLocks noChangeAspect="1" noChangeArrowheads="1"/>
          </p:cNvPicPr>
          <p:nvPr/>
        </p:nvPicPr>
        <p:blipFill>
          <a:blip r:embed="rId3">
            <a:extLst>
              <a:ext uri="{28A0092B-C50C-407E-A947-70E740481C1C}">
                <a14:useLocalDpi xmlns:a14="http://schemas.microsoft.com/office/drawing/2010/main" val="0"/>
              </a:ext>
            </a:extLst>
          </a:blip>
          <a:srcRect l="5350" t="10124" r="6055" b="13055"/>
          <a:stretch>
            <a:fillRect/>
          </a:stretch>
        </p:blipFill>
        <p:spPr bwMode="auto">
          <a:xfrm>
            <a:off x="3691469" y="5122863"/>
            <a:ext cx="4275667" cy="14779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118558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9394" name="Content Placeholder 2"/>
          <p:cNvSpPr>
            <a:spLocks noGrp="1"/>
          </p:cNvSpPr>
          <p:nvPr>
            <p:ph idx="1"/>
          </p:nvPr>
        </p:nvSpPr>
        <p:spPr>
          <a:xfrm>
            <a:off x="609600" y="1712913"/>
            <a:ext cx="10972800" cy="4895850"/>
          </a:xfrm>
        </p:spPr>
        <p:txBody>
          <a:bodyPr/>
          <a:lstStyle/>
          <a:p>
            <a:r>
              <a:rPr lang="tr-TR" sz="3200" dirty="0">
                <a:ea typeface="MS PGothic" charset="0"/>
              </a:rPr>
              <a:t>Lee ve Dirk aynı uçuş için ekonomi-sınıfı uçak bileti alıyor.  Lee bileti iki hafta önce aldığı için, </a:t>
            </a:r>
            <a:r>
              <a:rPr lang="tr-TR" sz="3200" dirty="0" err="1">
                <a:ea typeface="MS PGothic" charset="0"/>
              </a:rPr>
              <a:t>Dirk'e</a:t>
            </a:r>
            <a:r>
              <a:rPr lang="tr-TR" sz="3200" dirty="0">
                <a:ea typeface="MS PGothic" charset="0"/>
              </a:rPr>
              <a:t> göre $83 daha az ödüyor.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933267" y="3429001"/>
            <a:ext cx="37592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aynıdır ve fiyat farkının nedeni maliyet farkıyla alakalı değildir.</a:t>
            </a:r>
          </a:p>
        </p:txBody>
      </p:sp>
      <p:pic>
        <p:nvPicPr>
          <p:cNvPr id="59396" name="Picture 6" descr="I:\DirkTextbookN\Jpegs(All)\VOLUME_1_MICRO_Class-test\11_PRINECO_CH02.jpg"/>
          <p:cNvPicPr>
            <a:picLocks noChangeAspect="1" noChangeArrowheads="1"/>
          </p:cNvPicPr>
          <p:nvPr/>
        </p:nvPicPr>
        <p:blipFill>
          <a:blip r:embed="rId3">
            <a:extLst>
              <a:ext uri="{28A0092B-C50C-407E-A947-70E740481C1C}">
                <a14:useLocalDpi xmlns:a14="http://schemas.microsoft.com/office/drawing/2010/main" val="0"/>
              </a:ext>
            </a:extLst>
          </a:blip>
          <a:srcRect l="8458" t="20720" r="24573" b="17084"/>
          <a:stretch>
            <a:fillRect/>
          </a:stretch>
        </p:blipFill>
        <p:spPr bwMode="auto">
          <a:xfrm>
            <a:off x="4142342" y="4951450"/>
            <a:ext cx="3473449" cy="15065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9407845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0418" name="Content Placeholder 2"/>
          <p:cNvSpPr>
            <a:spLocks noGrp="1"/>
          </p:cNvSpPr>
          <p:nvPr>
            <p:ph idx="1"/>
          </p:nvPr>
        </p:nvSpPr>
        <p:spPr>
          <a:xfrm>
            <a:off x="609600" y="1712913"/>
            <a:ext cx="10972800" cy="4895850"/>
          </a:xfrm>
        </p:spPr>
        <p:txBody>
          <a:bodyPr/>
          <a:lstStyle/>
          <a:p>
            <a:r>
              <a:rPr lang="tr-TR" sz="3200" dirty="0" err="1">
                <a:ea typeface="MS PGothic" charset="0"/>
              </a:rPr>
              <a:t>Jaime</a:t>
            </a:r>
            <a:r>
              <a:rPr lang="tr-TR" sz="3200" dirty="0">
                <a:ea typeface="MS PGothic" charset="0"/>
              </a:rPr>
              <a:t> arabasının yağını </a:t>
            </a:r>
            <a:r>
              <a:rPr lang="tr-TR" sz="3200" dirty="0" err="1">
                <a:ea typeface="MS PGothic" charset="0"/>
              </a:rPr>
              <a:t>Cars</a:t>
            </a:r>
            <a:r>
              <a:rPr lang="tr-TR" sz="3200" dirty="0">
                <a:ea typeface="MS PGothic" charset="0"/>
              </a:rPr>
              <a:t> N</a:t>
            </a:r>
            <a:r>
              <a:rPr lang="tr-TR" altLang="ja-JP" sz="3200" dirty="0">
                <a:ea typeface="MS PGothic" charset="0"/>
              </a:rPr>
              <a:t>' </a:t>
            </a:r>
            <a:r>
              <a:rPr lang="tr-TR" altLang="ja-JP" sz="3200" dirty="0" err="1">
                <a:ea typeface="MS PGothic" charset="0"/>
              </a:rPr>
              <a:t>Stuff</a:t>
            </a:r>
            <a:r>
              <a:rPr lang="tr-TR" altLang="ja-JP" sz="3200" dirty="0">
                <a:ea typeface="MS PGothic" charset="0"/>
              </a:rPr>
              <a:t> adlı tamircide $30'a değiştirtiyor ve </a:t>
            </a:r>
            <a:r>
              <a:rPr lang="tr-TR" altLang="ja-JP" sz="3200" dirty="0" err="1">
                <a:ea typeface="MS PGothic" charset="0"/>
              </a:rPr>
              <a:t>Katie</a:t>
            </a:r>
            <a:r>
              <a:rPr lang="tr-TR" altLang="ja-JP" sz="3200" dirty="0">
                <a:ea typeface="MS PGothic" charset="0"/>
              </a:rPr>
              <a:t> ise kendi arabasını </a:t>
            </a:r>
            <a:r>
              <a:rPr lang="tr-TR" altLang="ja-JP" sz="3200" dirty="0" err="1">
                <a:ea typeface="MS PGothic" charset="0"/>
              </a:rPr>
              <a:t>Automobiles</a:t>
            </a:r>
            <a:r>
              <a:rPr lang="tr-TR" altLang="ja-JP" sz="3200" dirty="0">
                <a:ea typeface="MS PGothic" charset="0"/>
              </a:rPr>
              <a:t> </a:t>
            </a:r>
            <a:r>
              <a:rPr lang="tr-TR" altLang="ja-JP" sz="3200" dirty="0" err="1">
                <a:ea typeface="MS PGothic" charset="0"/>
              </a:rPr>
              <a:t>Incorporated</a:t>
            </a:r>
            <a:r>
              <a:rPr lang="tr-TR" altLang="ja-JP" sz="3200" dirty="0">
                <a:ea typeface="MS PGothic" charset="0"/>
              </a:rPr>
              <a:t> adlı tamircide $25'a değiştirtiyor.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199" y="3886201"/>
            <a:ext cx="4132613" cy="1938992"/>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İki firma farklı ürün sunuyor. Belki de kalite ve maliyet farkı vardır.</a:t>
            </a:r>
          </a:p>
        </p:txBody>
      </p:sp>
      <p:pic>
        <p:nvPicPr>
          <p:cNvPr id="60420" name="Picture 6" descr="G:\DirkTextbookN\Jpegs(All)\JpegsBatch3LateJuly\iStock_000018885546Small.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1885" y="4848225"/>
            <a:ext cx="3158067" cy="157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6377776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1442" name="Content Placeholder 2"/>
          <p:cNvSpPr>
            <a:spLocks noGrp="1"/>
          </p:cNvSpPr>
          <p:nvPr>
            <p:ph idx="1"/>
          </p:nvPr>
        </p:nvSpPr>
        <p:spPr>
          <a:xfrm>
            <a:off x="609600" y="1712913"/>
            <a:ext cx="10972800" cy="4895850"/>
          </a:xfrm>
        </p:spPr>
        <p:txBody>
          <a:bodyPr/>
          <a:lstStyle/>
          <a:p>
            <a:r>
              <a:rPr lang="tr-TR" sz="3200" dirty="0">
                <a:ea typeface="MS PGothic" charset="0"/>
              </a:rPr>
              <a:t>Joe ve </a:t>
            </a:r>
            <a:r>
              <a:rPr lang="tr-TR" sz="3200" dirty="0" err="1">
                <a:ea typeface="MS PGothic" charset="0"/>
              </a:rPr>
              <a:t>Sheila</a:t>
            </a:r>
            <a:r>
              <a:rPr lang="tr-TR" sz="3200" dirty="0">
                <a:ea typeface="MS PGothic" charset="0"/>
              </a:rPr>
              <a:t> bale gösterimine bilet alıp yan yana oturuyorlar. Joe öğrenci indirimi nedeniyle </a:t>
            </a:r>
            <a:r>
              <a:rPr lang="tr-TR" sz="3200" dirty="0" err="1">
                <a:ea typeface="MS PGothic" charset="0"/>
              </a:rPr>
              <a:t>Sheila'a</a:t>
            </a:r>
            <a:r>
              <a:rPr lang="tr-TR" sz="3200" dirty="0">
                <a:ea typeface="MS PGothic" charset="0"/>
              </a:rPr>
              <a:t> göre $5 az ödüyor.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37592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1444" name="Picture 7" descr="G:\DirkTextbookN\Jpegs(All)\JpegsBatch3LateJuly\dreamstimesmall_19783235.jpg"/>
          <p:cNvPicPr>
            <a:picLocks noChangeAspect="1" noChangeArrowheads="1"/>
          </p:cNvPicPr>
          <p:nvPr/>
        </p:nvPicPr>
        <p:blipFill>
          <a:blip r:embed="rId3">
            <a:extLst>
              <a:ext uri="{28A0092B-C50C-407E-A947-70E740481C1C}">
                <a14:useLocalDpi xmlns:a14="http://schemas.microsoft.com/office/drawing/2010/main" val="0"/>
              </a:ext>
            </a:extLst>
          </a:blip>
          <a:srcRect l="23563" t="15578" r="3616" b="23637"/>
          <a:stretch>
            <a:fillRect/>
          </a:stretch>
        </p:blipFill>
        <p:spPr bwMode="auto">
          <a:xfrm>
            <a:off x="3509436" y="5097500"/>
            <a:ext cx="3572933" cy="159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001530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2466" name="Content Placeholder 2"/>
          <p:cNvSpPr>
            <a:spLocks noGrp="1"/>
          </p:cNvSpPr>
          <p:nvPr>
            <p:ph idx="1"/>
          </p:nvPr>
        </p:nvSpPr>
        <p:spPr>
          <a:xfrm>
            <a:off x="609600" y="1712913"/>
            <a:ext cx="10972800" cy="4895850"/>
          </a:xfrm>
        </p:spPr>
        <p:txBody>
          <a:bodyPr/>
          <a:lstStyle/>
          <a:p>
            <a:r>
              <a:rPr lang="tr-TR" sz="3200" dirty="0">
                <a:ea typeface="MS PGothic" charset="0"/>
              </a:rPr>
              <a:t>Lincoln, Nebraska'da benzin fiyatı = $3.49</a:t>
            </a:r>
            <a:br>
              <a:rPr lang="tr-TR" sz="3200" dirty="0">
                <a:ea typeface="MS PGothic" charset="0"/>
              </a:rPr>
            </a:br>
            <a:r>
              <a:rPr lang="tr-TR" sz="3200" dirty="0">
                <a:ea typeface="MS PGothic" charset="0"/>
              </a:rPr>
              <a:t>Austin, Texas'ta benzin fiyatı = $3.79</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Austin'e benzini getirmenin maliyeti yüksek olabilir. Ayrıca ürünü iki farklı firma satıyor.</a:t>
            </a:r>
          </a:p>
        </p:txBody>
      </p:sp>
      <p:pic>
        <p:nvPicPr>
          <p:cNvPr id="62468" name="Picture 6" descr="G:\DirkTextbookN\Jpegs(All)\JpegsBatch3LateJuly\iStock_000020450570Small.jpg"/>
          <p:cNvPicPr>
            <a:picLocks noChangeAspect="1" noChangeArrowheads="1"/>
          </p:cNvPicPr>
          <p:nvPr/>
        </p:nvPicPr>
        <p:blipFill>
          <a:blip r:embed="rId3">
            <a:extLst>
              <a:ext uri="{28A0092B-C50C-407E-A947-70E740481C1C}">
                <a14:useLocalDpi xmlns:a14="http://schemas.microsoft.com/office/drawing/2010/main" val="0"/>
              </a:ext>
            </a:extLst>
          </a:blip>
          <a:srcRect l="3307" t="8556" r="32565" b="8873"/>
          <a:stretch>
            <a:fillRect/>
          </a:stretch>
        </p:blipFill>
        <p:spPr bwMode="auto">
          <a:xfrm>
            <a:off x="4756176" y="3944938"/>
            <a:ext cx="1974849" cy="28559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7813321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3490" name="Content Placeholder 2"/>
          <p:cNvSpPr>
            <a:spLocks noGrp="1"/>
          </p:cNvSpPr>
          <p:nvPr>
            <p:ph idx="1"/>
          </p:nvPr>
        </p:nvSpPr>
        <p:spPr>
          <a:xfrm>
            <a:off x="609600" y="1712913"/>
            <a:ext cx="10972800" cy="4895850"/>
          </a:xfrm>
        </p:spPr>
        <p:txBody>
          <a:bodyPr/>
          <a:lstStyle/>
          <a:p>
            <a:r>
              <a:rPr lang="tr-TR" sz="3200" dirty="0" err="1">
                <a:ea typeface="MS PGothic" charset="0"/>
              </a:rPr>
              <a:t>Bart</a:t>
            </a:r>
            <a:r>
              <a:rPr lang="tr-TR" sz="3200" dirty="0">
                <a:ea typeface="MS PGothic" charset="0"/>
              </a:rPr>
              <a:t> ve Lisa diskoya gidiyor. </a:t>
            </a:r>
            <a:r>
              <a:rPr lang="tr-TR" sz="3200" dirty="0" err="1">
                <a:ea typeface="MS PGothic" charset="0"/>
              </a:rPr>
              <a:t>Bart'ın</a:t>
            </a:r>
            <a:r>
              <a:rPr lang="tr-TR" sz="3200" dirty="0">
                <a:ea typeface="MS PGothic" charset="0"/>
              </a:rPr>
              <a:t> giriş ücreti ödemesi gerekirken Lisa "</a:t>
            </a:r>
            <a:r>
              <a:rPr lang="tr-TR" altLang="ja-JP" sz="3200" dirty="0">
                <a:ea typeface="MS PGothic" charset="0"/>
              </a:rPr>
              <a:t>Leydiler Gecesi" özel indirimi nedeniyle ücretsiz giriyor.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3492" name="Picture 6" descr="I:\DirkTextbookN\Jpegs(All)\VOLUME_1_MICRO_Class-test\02_PRINECO_CH09.jpg"/>
          <p:cNvPicPr>
            <a:picLocks noChangeAspect="1" noChangeArrowheads="1"/>
          </p:cNvPicPr>
          <p:nvPr/>
        </p:nvPicPr>
        <p:blipFill>
          <a:blip r:embed="rId3">
            <a:extLst>
              <a:ext uri="{28A0092B-C50C-407E-A947-70E740481C1C}">
                <a14:useLocalDpi xmlns:a14="http://schemas.microsoft.com/office/drawing/2010/main" val="0"/>
              </a:ext>
            </a:extLst>
          </a:blip>
          <a:srcRect l="38858" t="46857" r="39319" b="14958"/>
          <a:stretch>
            <a:fillRect/>
          </a:stretch>
        </p:blipFill>
        <p:spPr bwMode="auto">
          <a:xfrm>
            <a:off x="4474633" y="4910138"/>
            <a:ext cx="2540000" cy="1581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7065424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idx="4294967295"/>
          </p:nvPr>
        </p:nvSpPr>
        <p:spPr>
          <a:xfrm>
            <a:off x="295275" y="0"/>
            <a:ext cx="11601450" cy="1527175"/>
          </a:xfrm>
        </p:spPr>
        <p:txBody>
          <a:bodyPr/>
          <a:lstStyle/>
          <a:p>
            <a:pPr algn="l"/>
            <a:r>
              <a:rPr lang="tr-TR" altLang="en-US" sz="4400" b="1" dirty="0">
                <a:ea typeface="MS PGothic" charset="-128"/>
                <a:cs typeface="Arial" charset="0"/>
              </a:rPr>
              <a:t>Ekonomi: </a:t>
            </a:r>
            <a:r>
              <a:rPr lang="tr-TR" altLang="en-US" sz="4400" b="1" i="1" dirty="0" err="1">
                <a:ea typeface="MS PGothic" charset="-128"/>
                <a:cs typeface="Arial" charset="0"/>
              </a:rPr>
              <a:t>Ally</a:t>
            </a:r>
            <a:r>
              <a:rPr lang="tr-TR" altLang="en-US" sz="4400" b="1" i="1" dirty="0">
                <a:ea typeface="MS PGothic" charset="-128"/>
                <a:cs typeface="Arial" charset="0"/>
              </a:rPr>
              <a:t> Bank Commercial</a:t>
            </a:r>
          </a:p>
        </p:txBody>
      </p:sp>
      <p:sp>
        <p:nvSpPr>
          <p:cNvPr id="13315" name="Content Placeholder 2"/>
          <p:cNvSpPr>
            <a:spLocks noGrp="1"/>
          </p:cNvSpPr>
          <p:nvPr>
            <p:ph idx="4294967295"/>
          </p:nvPr>
        </p:nvSpPr>
        <p:spPr>
          <a:xfrm>
            <a:off x="295274" y="1736664"/>
            <a:ext cx="10784403" cy="1527175"/>
          </a:xfrm>
        </p:spPr>
        <p:txBody>
          <a:bodyPr/>
          <a:lstStyle/>
          <a:p>
            <a:r>
              <a:rPr lang="tr-TR" altLang="en-US" sz="3200" dirty="0">
                <a:ea typeface="MS PGothic" charset="-128"/>
                <a:cs typeface="Arial" charset="0"/>
              </a:rPr>
              <a:t>"</a:t>
            </a:r>
            <a:r>
              <a:rPr lang="tr-TR" altLang="en-US" sz="3200" dirty="0" err="1">
                <a:ea typeface="MS PGothic" charset="-128"/>
                <a:cs typeface="Arial" charset="0"/>
              </a:rPr>
              <a:t>All</a:t>
            </a:r>
            <a:r>
              <a:rPr lang="tr-TR" altLang="en-US" sz="3200" dirty="0">
                <a:ea typeface="MS PGothic" charset="-128"/>
                <a:cs typeface="Arial" charset="0"/>
              </a:rPr>
              <a:t> Bank Commercial"</a:t>
            </a:r>
            <a:endParaRPr lang="tr-TR" sz="3200" dirty="0">
              <a:ea typeface="MS PGothic" charset="0"/>
            </a:endParaRPr>
          </a:p>
          <a:p>
            <a:pPr lvl="1"/>
            <a:r>
              <a:rPr lang="tr-TR" altLang="en-US" sz="2800" dirty="0">
                <a:ea typeface="MS PGothic" charset="-128"/>
                <a:cs typeface="Arial" charset="0"/>
              </a:rPr>
              <a:t>"Midilli ister misin?"</a:t>
            </a:r>
          </a:p>
          <a:p>
            <a:pPr lvl="1"/>
            <a:r>
              <a:rPr lang="tr-TR" altLang="en-US" sz="2400" dirty="0">
                <a:ea typeface="MS PGothic" charset="-128"/>
                <a:cs typeface="Arial" charset="0"/>
              </a:rPr>
              <a:t>"Çocuklar bile birini dışlamanın/birinden bir şey sakınmanın doğru olmadığını biliyor."</a:t>
            </a:r>
            <a:endParaRPr lang="tr-TR" sz="2400" dirty="0">
              <a:ea typeface="MS PGothic" charset="0"/>
            </a:endParaRPr>
          </a:p>
          <a:p>
            <a:pPr marL="342900" indent="-342900">
              <a:buFontTx/>
              <a:buChar char="•"/>
            </a:pPr>
            <a:endParaRPr lang="tr-TR" altLang="en-US" sz="2800" dirty="0">
              <a:ea typeface="MS PGothic" charset="-128"/>
              <a:cs typeface="Arial" charset="0"/>
            </a:endParaRPr>
          </a:p>
          <a:p>
            <a:pPr marL="342900" indent="-342900">
              <a:buFontTx/>
              <a:buChar char="•"/>
            </a:pPr>
            <a:endParaRPr lang="tr-TR" altLang="en-US" sz="2800" dirty="0">
              <a:ea typeface="MS PGothic" charset="-128"/>
              <a:cs typeface="Arial" charset="0"/>
            </a:endParaRPr>
          </a:p>
        </p:txBody>
      </p:sp>
      <p:pic>
        <p:nvPicPr>
          <p:cNvPr id="13316" name="Picture 4" descr="An icon indicating that a video clip is present.">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4912775" y="3934877"/>
            <a:ext cx="1549400"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355463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4514" name="Content Placeholder 2"/>
          <p:cNvSpPr>
            <a:spLocks noGrp="1"/>
          </p:cNvSpPr>
          <p:nvPr>
            <p:ph idx="1"/>
          </p:nvPr>
        </p:nvSpPr>
        <p:spPr>
          <a:xfrm>
            <a:off x="609600" y="1712913"/>
            <a:ext cx="10972800" cy="4895850"/>
          </a:xfrm>
        </p:spPr>
        <p:txBody>
          <a:bodyPr/>
          <a:lstStyle/>
          <a:p>
            <a:r>
              <a:rPr lang="tr-TR" sz="3200" dirty="0">
                <a:ea typeface="MS PGothic" charset="0"/>
              </a:rPr>
              <a:t>Mark ve </a:t>
            </a:r>
            <a:r>
              <a:rPr lang="tr-TR" sz="3200" dirty="0" err="1">
                <a:ea typeface="MS PGothic" charset="0"/>
              </a:rPr>
              <a:t>JoAnn</a:t>
            </a:r>
            <a:r>
              <a:rPr lang="tr-TR" sz="3200" dirty="0">
                <a:ea typeface="MS PGothic" charset="0"/>
              </a:rPr>
              <a:t> yerel marketten birer kutu mısır gevreği alıyor. </a:t>
            </a:r>
            <a:r>
              <a:rPr lang="tr-TR" sz="3200" dirty="0" err="1">
                <a:ea typeface="MS PGothic" charset="0"/>
              </a:rPr>
              <a:t>JoAnn</a:t>
            </a:r>
            <a:r>
              <a:rPr lang="tr-TR" sz="3200" dirty="0">
                <a:ea typeface="MS PGothic" charset="0"/>
              </a:rPr>
              <a:t> kupon kullanarak $1.00'lık indirim alıyor.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548033"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4516" name="Picture 6" descr="I:\DirkTextbookN\Jpegs(All)\VOLUME_1_MICRO_Class-test\012_PRINECO_CH1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2868" y="4973638"/>
            <a:ext cx="3725333" cy="1854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8130933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609600" y="37"/>
            <a:ext cx="10972800" cy="1527175"/>
          </a:xfrm>
        </p:spPr>
        <p:txBody>
          <a:bodyPr/>
          <a:lstStyle/>
          <a:p>
            <a:r>
              <a:rPr lang="tr-TR" b="1" dirty="0">
                <a:ea typeface="MS PGothic" charset="0"/>
              </a:rPr>
              <a:t>Sonuç</a:t>
            </a:r>
          </a:p>
        </p:txBody>
      </p:sp>
      <p:sp>
        <p:nvSpPr>
          <p:cNvPr id="66562" name="Content Placeholder 2"/>
          <p:cNvSpPr>
            <a:spLocks noGrp="1"/>
          </p:cNvSpPr>
          <p:nvPr>
            <p:ph idx="1"/>
          </p:nvPr>
        </p:nvSpPr>
        <p:spPr>
          <a:xfrm>
            <a:off x="609600" y="1712913"/>
            <a:ext cx="10972800" cy="4895850"/>
          </a:xfrm>
        </p:spPr>
        <p:txBody>
          <a:bodyPr/>
          <a:lstStyle/>
          <a:p>
            <a:r>
              <a:rPr lang="tr-TR" sz="2800" dirty="0">
                <a:ea typeface="MS PGothic" charset="0"/>
              </a:rPr>
              <a:t>Tam rekabetçi ve tekel piyasaları çok ender görüldüğü için fiyat ayrımcılığı diğer birçok piyasanın nasıl işlediğini görmemize yardım eder. </a:t>
            </a:r>
          </a:p>
          <a:p>
            <a:r>
              <a:rPr lang="tr-TR" sz="2800" dirty="0">
                <a:ea typeface="MS PGothic" charset="0"/>
              </a:rPr>
              <a:t>Fiyat ayrımcılığının genel kuralı:</a:t>
            </a:r>
          </a:p>
          <a:p>
            <a:pPr lvl="1"/>
            <a:r>
              <a:rPr lang="tr-TR" sz="2400" dirty="0">
                <a:ea typeface="MS PGothic" charset="0"/>
              </a:rPr>
              <a:t>Talebi inelastik olan tüketici grubuna yüksek fiyat uygula.</a:t>
            </a:r>
          </a:p>
          <a:p>
            <a:pPr lvl="1"/>
            <a:r>
              <a:rPr lang="tr-TR" sz="2400" dirty="0">
                <a:ea typeface="MS PGothic" charset="0"/>
              </a:rPr>
              <a:t>Talebi elastik olan tüketici grubuna düşük fiyat uygula.</a:t>
            </a:r>
          </a:p>
          <a:p>
            <a:r>
              <a:rPr lang="tr-TR" sz="2800" dirty="0">
                <a:ea typeface="MS PGothic" charset="0"/>
              </a:rPr>
              <a:t>Fiyat ayrımcılığının sonucu</a:t>
            </a:r>
          </a:p>
          <a:p>
            <a:pPr lvl="1"/>
            <a:r>
              <a:rPr lang="tr-TR" sz="2400" dirty="0">
                <a:ea typeface="MS PGothic" charset="0"/>
              </a:rPr>
              <a:t>Toplum refahını arttırır.</a:t>
            </a:r>
          </a:p>
          <a:p>
            <a:pPr lvl="1"/>
            <a:r>
              <a:rPr lang="tr-TR" sz="2400" dirty="0">
                <a:ea typeface="MS PGothic" charset="0"/>
              </a:rPr>
              <a:t>Kaybı azaltır.</a:t>
            </a:r>
          </a:p>
          <a:p>
            <a:pPr lvl="1"/>
            <a:r>
              <a:rPr lang="tr-TR" sz="2400" dirty="0">
                <a:ea typeface="MS PGothic" charset="0"/>
              </a:rPr>
              <a:t>Daha etkin bir sonuç oluşturur.</a:t>
            </a:r>
          </a:p>
        </p:txBody>
      </p:sp>
    </p:spTree>
    <p:extLst>
      <p:ext uri="{BB962C8B-B14F-4D97-AF65-F5344CB8AC3E}">
        <p14:creationId xmlns:p14="http://schemas.microsoft.com/office/powerpoint/2010/main" val="40607243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609600" y="37"/>
            <a:ext cx="10972800" cy="1527175"/>
          </a:xfrm>
        </p:spPr>
        <p:txBody>
          <a:bodyPr/>
          <a:lstStyle/>
          <a:p>
            <a:r>
              <a:rPr lang="tr-TR" b="1" dirty="0">
                <a:ea typeface="MS PGothic" charset="0"/>
              </a:rPr>
              <a:t>Özet</a:t>
            </a:r>
          </a:p>
        </p:txBody>
      </p:sp>
      <p:sp>
        <p:nvSpPr>
          <p:cNvPr id="68610" name="Content Placeholder 2"/>
          <p:cNvSpPr>
            <a:spLocks noGrp="1"/>
          </p:cNvSpPr>
          <p:nvPr>
            <p:ph idx="1"/>
          </p:nvPr>
        </p:nvSpPr>
        <p:spPr>
          <a:xfrm>
            <a:off x="609600" y="1712913"/>
            <a:ext cx="10972800" cy="4895850"/>
          </a:xfrm>
        </p:spPr>
        <p:txBody>
          <a:bodyPr/>
          <a:lstStyle/>
          <a:p>
            <a:r>
              <a:rPr lang="tr-TR" sz="3200" dirty="0">
                <a:ea typeface="MS PGothic" charset="0"/>
              </a:rPr>
              <a:t>Bir firmanın birden fazla fiyat talep edebilmesi için (fiyat ayrımcılığı) öncelikle biraz da olsa piyasa gücünün olması gerekir.</a:t>
            </a:r>
          </a:p>
          <a:p>
            <a:r>
              <a:rPr lang="tr-TR" sz="3200" dirty="0">
                <a:ea typeface="MS PGothic" charset="0"/>
              </a:rPr>
              <a:t>Fiyat ayrımcılığı şu durumlarda uygulanabilir:</a:t>
            </a:r>
          </a:p>
          <a:p>
            <a:pPr lvl="1"/>
            <a:r>
              <a:rPr lang="tr-TR" sz="2800" dirty="0">
                <a:ea typeface="MS PGothic" charset="0"/>
              </a:rPr>
              <a:t>Firmaların aşağı-eğimli talep eğrileri olduğunda.</a:t>
            </a:r>
          </a:p>
          <a:p>
            <a:pPr lvl="1"/>
            <a:r>
              <a:rPr lang="tr-TR" sz="2800" dirty="0">
                <a:ea typeface="MS PGothic" charset="0"/>
              </a:rPr>
              <a:t>Firmalar talebin fiyat esnekliği farklı olan farklı tüketici gruplarını belirleyebildiğinde/ayrıştırabildiğinde.</a:t>
            </a:r>
          </a:p>
          <a:p>
            <a:pPr lvl="1"/>
            <a:r>
              <a:rPr lang="tr-TR" sz="2800" dirty="0">
                <a:ea typeface="MS PGothic" charset="0"/>
              </a:rPr>
              <a:t>Firmalar müşterileri arasında tekrar satımı engelleyebildiğinde.</a:t>
            </a:r>
          </a:p>
        </p:txBody>
      </p:sp>
    </p:spTree>
    <p:extLst>
      <p:ext uri="{BB962C8B-B14F-4D97-AF65-F5344CB8AC3E}">
        <p14:creationId xmlns:p14="http://schemas.microsoft.com/office/powerpoint/2010/main" val="32973283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609600" y="37"/>
            <a:ext cx="10972800" cy="1527175"/>
          </a:xfrm>
        </p:spPr>
        <p:txBody>
          <a:bodyPr/>
          <a:lstStyle/>
          <a:p>
            <a:r>
              <a:rPr lang="tr-TR" b="1" dirty="0">
                <a:ea typeface="MS PGothic" charset="0"/>
              </a:rPr>
              <a:t>Özet</a:t>
            </a:r>
          </a:p>
        </p:txBody>
      </p:sp>
      <p:sp>
        <p:nvSpPr>
          <p:cNvPr id="70658" name="Content Placeholder 2"/>
          <p:cNvSpPr>
            <a:spLocks noGrp="1"/>
          </p:cNvSpPr>
          <p:nvPr>
            <p:ph idx="1"/>
          </p:nvPr>
        </p:nvSpPr>
        <p:spPr>
          <a:xfrm>
            <a:off x="609599" y="1712913"/>
            <a:ext cx="11301351" cy="4895850"/>
          </a:xfrm>
        </p:spPr>
        <p:txBody>
          <a:bodyPr/>
          <a:lstStyle/>
          <a:p>
            <a:r>
              <a:rPr lang="tr-TR" dirty="0">
                <a:ea typeface="MS PGothic" charset="0"/>
              </a:rPr>
              <a:t>Fiyat ayrımcılığı altında</a:t>
            </a:r>
          </a:p>
          <a:p>
            <a:pPr lvl="1"/>
            <a:r>
              <a:rPr lang="tr-TR" dirty="0">
                <a:ea typeface="MS PGothic" charset="0"/>
              </a:rPr>
              <a:t>Bazı tüketiciler yüksek fiyat öder.</a:t>
            </a:r>
          </a:p>
          <a:p>
            <a:pPr lvl="1"/>
            <a:r>
              <a:rPr lang="tr-TR" dirty="0">
                <a:ea typeface="MS PGothic" charset="0"/>
              </a:rPr>
              <a:t>Diğerleri indirimli fiyatı öder.</a:t>
            </a:r>
          </a:p>
          <a:p>
            <a:r>
              <a:rPr lang="tr-TR" dirty="0">
                <a:ea typeface="MS PGothic" charset="0"/>
              </a:rPr>
              <a:t>Fiyat ayrımcılığı</a:t>
            </a:r>
          </a:p>
          <a:p>
            <a:pPr lvl="1"/>
            <a:r>
              <a:rPr lang="tr-TR" dirty="0">
                <a:ea typeface="MS PGothic" charset="0"/>
              </a:rPr>
              <a:t>Firma için karlıdır.</a:t>
            </a:r>
          </a:p>
          <a:p>
            <a:pPr lvl="1"/>
            <a:r>
              <a:rPr lang="tr-TR" dirty="0">
                <a:ea typeface="MS PGothic" charset="0"/>
              </a:rPr>
              <a:t>Kaybı azaltır.</a:t>
            </a:r>
          </a:p>
          <a:p>
            <a:pPr lvl="1"/>
            <a:r>
              <a:rPr lang="tr-TR" dirty="0">
                <a:ea typeface="MS PGothic" charset="0"/>
              </a:rPr>
              <a:t>Yüksek çıktı seviyesinin yeniden sağlanmasına yardım eder.</a:t>
            </a:r>
          </a:p>
        </p:txBody>
      </p:sp>
    </p:spTree>
    <p:extLst>
      <p:ext uri="{BB962C8B-B14F-4D97-AF65-F5344CB8AC3E}">
        <p14:creationId xmlns:p14="http://schemas.microsoft.com/office/powerpoint/2010/main" val="21156199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le 1"/>
          <p:cNvSpPr>
            <a:spLocks noGrp="1"/>
          </p:cNvSpPr>
          <p:nvPr>
            <p:ph type="title" idx="4294967295"/>
          </p:nvPr>
        </p:nvSpPr>
        <p:spPr>
          <a:xfrm>
            <a:off x="364067" y="35626"/>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Aşağıdaki mal ve hizmetlerden hangisi bir firma tarafından farklı fiyat uygulanarak en başarılı şekilde satılabilir?</a:t>
            </a:r>
          </a:p>
          <a:p>
            <a:pPr marL="971550" lvl="1" indent="-514350" eaLnBrk="1" hangingPunct="1">
              <a:buFont typeface="Calibri" charset="0"/>
              <a:buAutoNum type="alphaUcPeriod"/>
            </a:pPr>
            <a:r>
              <a:rPr lang="tr-TR" sz="2800" dirty="0">
                <a:ea typeface="MS PGothic" charset="0"/>
              </a:rPr>
              <a:t>Ekonomi ders kitabı</a:t>
            </a:r>
          </a:p>
          <a:p>
            <a:pPr marL="971550" lvl="1" indent="-514350" eaLnBrk="1" hangingPunct="1">
              <a:buFont typeface="Calibri" charset="0"/>
              <a:buAutoNum type="alphaUcPeriod"/>
            </a:pPr>
            <a:r>
              <a:rPr lang="tr-TR" sz="2800" dirty="0">
                <a:ea typeface="MS PGothic" charset="0"/>
              </a:rPr>
              <a:t>Saç kesimi</a:t>
            </a:r>
          </a:p>
          <a:p>
            <a:pPr marL="971550" lvl="1" indent="-514350" eaLnBrk="1" hangingPunct="1">
              <a:buFont typeface="Calibri" charset="0"/>
              <a:buAutoNum type="alphaUcPeriod"/>
            </a:pPr>
            <a:r>
              <a:rPr lang="tr-TR" sz="2800" dirty="0">
                <a:ea typeface="MS PGothic" charset="0"/>
              </a:rPr>
              <a:t>Şekerleme</a:t>
            </a:r>
          </a:p>
          <a:p>
            <a:pPr marL="971550" lvl="1" indent="-514350" eaLnBrk="1" hangingPunct="1">
              <a:buFont typeface="Calibri" charset="0"/>
              <a:buAutoNum type="alphaUcPeriod"/>
            </a:pPr>
            <a:r>
              <a:rPr lang="tr-TR" sz="2800" dirty="0">
                <a:ea typeface="MS PGothic" charset="0"/>
              </a:rPr>
              <a:t>Üniversite kılık kıyafeti</a:t>
            </a:r>
          </a:p>
        </p:txBody>
      </p:sp>
    </p:spTree>
    <p:extLst>
      <p:ext uri="{BB962C8B-B14F-4D97-AF65-F5344CB8AC3E}">
        <p14:creationId xmlns:p14="http://schemas.microsoft.com/office/powerpoint/2010/main" val="23733313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idx="4294967295"/>
          </p:nvPr>
        </p:nvSpPr>
        <p:spPr>
          <a:xfrm>
            <a:off x="364067" y="0"/>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None/>
            </a:pPr>
            <a:r>
              <a:rPr lang="tr-TR" sz="3200">
                <a:ea typeface="MS PGothic" charset="0"/>
              </a:rPr>
              <a:t>Dirk, </a:t>
            </a:r>
            <a:r>
              <a:rPr lang="tr-TR" sz="3200" dirty="0">
                <a:ea typeface="MS PGothic" charset="0"/>
              </a:rPr>
              <a:t>soslu tavuk alıyor. Lee ise kaşarlı tavuk alıyor. İki kişi de bu ürünlere farklı fiyatlar ödüyor. Bu durum aşağıdakilerden hangisine bir örnek teşkil eder?</a:t>
            </a:r>
          </a:p>
          <a:p>
            <a:pPr marL="971550" lvl="1" indent="-514350" eaLnBrk="1" hangingPunct="1">
              <a:buFont typeface="Calibri" charset="0"/>
              <a:buAutoNum type="alphaUcPeriod"/>
            </a:pPr>
            <a:r>
              <a:rPr lang="tr-TR" sz="2800" dirty="0">
                <a:ea typeface="MS PGothic" charset="0"/>
              </a:rPr>
              <a:t>Talep kaymasına</a:t>
            </a:r>
          </a:p>
          <a:p>
            <a:pPr marL="971550" lvl="1" indent="-514350" eaLnBrk="1" hangingPunct="1">
              <a:buFont typeface="Calibri" charset="0"/>
              <a:buAutoNum type="alphaUcPeriod"/>
            </a:pPr>
            <a:r>
              <a:rPr lang="tr-TR" sz="2800" dirty="0">
                <a:ea typeface="MS PGothic" charset="0"/>
              </a:rPr>
              <a:t>İnelastik talebe</a:t>
            </a:r>
          </a:p>
          <a:p>
            <a:pPr marL="971550" lvl="1" indent="-514350" eaLnBrk="1" hangingPunct="1">
              <a:buFont typeface="Calibri" charset="0"/>
              <a:buAutoNum type="alphaUcPeriod"/>
            </a:pPr>
            <a:r>
              <a:rPr lang="tr-TR" sz="2800" dirty="0">
                <a:ea typeface="MS PGothic" charset="0"/>
              </a:rPr>
              <a:t>Fiyat ayrımcılığına</a:t>
            </a:r>
          </a:p>
          <a:p>
            <a:pPr marL="971550" lvl="1" indent="-514350" eaLnBrk="1" hangingPunct="1">
              <a:buFont typeface="Calibri" charset="0"/>
              <a:buAutoNum type="alphaUcPeriod"/>
            </a:pPr>
            <a:r>
              <a:rPr lang="tr-TR" sz="2800" dirty="0">
                <a:ea typeface="MS PGothic" charset="0"/>
              </a:rPr>
              <a:t>Yukarıdakilerden hiç birine</a:t>
            </a:r>
          </a:p>
        </p:txBody>
      </p:sp>
    </p:spTree>
    <p:extLst>
      <p:ext uri="{BB962C8B-B14F-4D97-AF65-F5344CB8AC3E}">
        <p14:creationId xmlns:p14="http://schemas.microsoft.com/office/powerpoint/2010/main" val="15729897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Title 1"/>
          <p:cNvSpPr>
            <a:spLocks noGrp="1"/>
          </p:cNvSpPr>
          <p:nvPr>
            <p:ph type="title" idx="4294967295"/>
          </p:nvPr>
        </p:nvSpPr>
        <p:spPr>
          <a:xfrm>
            <a:off x="364067" y="23751"/>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İki tüketici grubunun olduğu bir piyasada fiyat ayrımcılığını uygulayabilmek için genel kural inelastik gruba ______ fiyat uygulanması ve elastik gruba ise ______ fiyat uygulanmasıdır.</a:t>
            </a:r>
            <a:endParaRPr lang="tr-TR" sz="2800" dirty="0">
              <a:ea typeface="MS PGothic" charset="0"/>
            </a:endParaRPr>
          </a:p>
          <a:p>
            <a:pPr marL="971550" lvl="1" indent="-514350" eaLnBrk="1" hangingPunct="1">
              <a:buFont typeface="Calibri" charset="0"/>
              <a:buAutoNum type="alphaUcPeriod"/>
            </a:pPr>
            <a:r>
              <a:rPr lang="tr-TR" sz="2800" dirty="0">
                <a:ea typeface="MS PGothic" charset="0"/>
              </a:rPr>
              <a:t>yüksek; düşük</a:t>
            </a:r>
          </a:p>
          <a:p>
            <a:pPr marL="971550" lvl="1" indent="-514350" eaLnBrk="1" hangingPunct="1">
              <a:buFont typeface="Calibri" charset="0"/>
              <a:buAutoNum type="alphaUcPeriod"/>
            </a:pPr>
            <a:r>
              <a:rPr lang="tr-TR" sz="2800" dirty="0">
                <a:ea typeface="MS PGothic" charset="0"/>
              </a:rPr>
              <a:t>düşük; yüksek</a:t>
            </a:r>
          </a:p>
          <a:p>
            <a:pPr marL="971550" lvl="1" indent="-514350" eaLnBrk="1" hangingPunct="1">
              <a:buFont typeface="Calibri" charset="0"/>
              <a:buAutoNum type="alphaUcPeriod"/>
            </a:pPr>
            <a:r>
              <a:rPr lang="tr-TR" sz="2800" dirty="0">
                <a:ea typeface="MS PGothic" charset="0"/>
              </a:rPr>
              <a:t>pozitif; negatif</a:t>
            </a:r>
          </a:p>
          <a:p>
            <a:pPr marL="971550" lvl="1" indent="-514350" eaLnBrk="1" hangingPunct="1">
              <a:buFont typeface="Calibri" charset="0"/>
              <a:buAutoNum type="alphaUcPeriod"/>
            </a:pPr>
            <a:r>
              <a:rPr lang="tr-TR" sz="2800" dirty="0">
                <a:ea typeface="MS PGothic" charset="0"/>
              </a:rPr>
              <a:t>negatif; pozitif</a:t>
            </a:r>
          </a:p>
        </p:txBody>
      </p:sp>
    </p:spTree>
    <p:extLst>
      <p:ext uri="{BB962C8B-B14F-4D97-AF65-F5344CB8AC3E}">
        <p14:creationId xmlns:p14="http://schemas.microsoft.com/office/powerpoint/2010/main" val="17967867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1" end="1"/>
                                            </p:txEl>
                                          </p:spTgt>
                                        </p:tgtEl>
                                        <p:attrNameLst>
                                          <p:attrName>style.fontStyle</p:attrName>
                                        </p:attrNameLst>
                                      </p:cBhvr>
                                      <p:to>
                                        <p:strVal val="normal"/>
                                      </p:to>
                                    </p:set>
                                    <p:set>
                                      <p:cBhvr override="childStyle">
                                        <p:cTn id="7" dur="indefinite"/>
                                        <p:tgtEl>
                                          <p:spTgt spid="53251">
                                            <p:txEl>
                                              <p:pRg st="1" end="1"/>
                                            </p:txEl>
                                          </p:spTgt>
                                        </p:tgtEl>
                                        <p:attrNameLst>
                                          <p:attrName>style.fontWeight</p:attrName>
                                        </p:attrNameLst>
                                      </p:cBhvr>
                                      <p:to>
                                        <p:strVal val="bold"/>
                                      </p:to>
                                    </p:set>
                                    <p:set>
                                      <p:cBhvr override="childStyle">
                                        <p:cTn id="8" dur="indefinite"/>
                                        <p:tgtEl>
                                          <p:spTgt spid="53251">
                                            <p:txEl>
                                              <p:pRg st="1" end="1"/>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1" end="1"/>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idx="4294967295"/>
          </p:nvPr>
        </p:nvSpPr>
        <p:spPr>
          <a:xfrm>
            <a:off x="364067" y="0"/>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Hangi piyasa ve fiyatlandırma yapısı en az tüketici fazlasına sahiptir?</a:t>
            </a:r>
          </a:p>
          <a:p>
            <a:pPr marL="971550" lvl="1" indent="-514350" eaLnBrk="1" hangingPunct="1">
              <a:buFont typeface="Calibri" charset="0"/>
              <a:buAutoNum type="alphaUcPeriod"/>
            </a:pPr>
            <a:r>
              <a:rPr lang="tr-TR" sz="2800" dirty="0">
                <a:ea typeface="MS PGothic" charset="0"/>
              </a:rPr>
              <a:t>Tam rekabetçi</a:t>
            </a:r>
          </a:p>
          <a:p>
            <a:pPr marL="971550" lvl="1" indent="-514350" eaLnBrk="1" hangingPunct="1">
              <a:buFont typeface="Calibri" charset="0"/>
              <a:buAutoNum type="alphaUcPeriod"/>
            </a:pPr>
            <a:r>
              <a:rPr lang="tr-TR" sz="2800" dirty="0">
                <a:ea typeface="MS PGothic" charset="0"/>
              </a:rPr>
              <a:t>Tekel (tek fiyat)</a:t>
            </a:r>
          </a:p>
          <a:p>
            <a:pPr marL="971550" lvl="1" indent="-514350" eaLnBrk="1" hangingPunct="1">
              <a:buFont typeface="Calibri" charset="0"/>
              <a:buAutoNum type="alphaUcPeriod"/>
            </a:pPr>
            <a:r>
              <a:rPr lang="tr-TR" sz="2800" dirty="0">
                <a:ea typeface="MS PGothic" charset="0"/>
              </a:rPr>
              <a:t>İki farklı fiyat talep eden fiyat ayrımcılığı uygulayan bir tekel</a:t>
            </a:r>
          </a:p>
          <a:p>
            <a:pPr marL="971550" lvl="1" indent="-514350" eaLnBrk="1" hangingPunct="1">
              <a:buFont typeface="Calibri" charset="0"/>
              <a:buAutoNum type="alphaUcPeriod"/>
            </a:pPr>
            <a:r>
              <a:rPr lang="tr-TR" sz="2800" dirty="0">
                <a:ea typeface="MS PGothic" charset="0"/>
              </a:rPr>
              <a:t>Tam fiyat ayrımcılığı uygulayan bir tekel</a:t>
            </a:r>
          </a:p>
        </p:txBody>
      </p:sp>
    </p:spTree>
    <p:extLst>
      <p:ext uri="{BB962C8B-B14F-4D97-AF65-F5344CB8AC3E}">
        <p14:creationId xmlns:p14="http://schemas.microsoft.com/office/powerpoint/2010/main" val="11933018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idx="4294967295"/>
          </p:nvPr>
        </p:nvSpPr>
        <p:spPr>
          <a:xfrm>
            <a:off x="364067" y="11875"/>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None/>
            </a:pPr>
            <a:r>
              <a:rPr lang="tr-TR" sz="3200" dirty="0">
                <a:ea typeface="MS PGothic" charset="0"/>
              </a:rPr>
              <a:t>Neden bir grup tüketici (A) diğer grup tüketiciden (B) daha elastiktir (veya fiyat daha önemlidir)?</a:t>
            </a:r>
          </a:p>
          <a:p>
            <a:pPr marL="971550" lvl="1" indent="-514350" eaLnBrk="1" hangingPunct="1">
              <a:buFont typeface="Calibri" charset="0"/>
              <a:buAutoNum type="alphaUcPeriod"/>
            </a:pPr>
            <a:r>
              <a:rPr lang="tr-TR" sz="2800" dirty="0">
                <a:ea typeface="MS PGothic" charset="0"/>
              </a:rPr>
              <a:t>A grubunun geliri daha az olabilir.</a:t>
            </a:r>
          </a:p>
          <a:p>
            <a:pPr marL="971550" lvl="1" indent="-514350" eaLnBrk="1" hangingPunct="1">
              <a:buFont typeface="Calibri" charset="0"/>
              <a:buAutoNum type="alphaUcPeriod"/>
            </a:pPr>
            <a:r>
              <a:rPr lang="tr-TR" sz="2800" dirty="0">
                <a:ea typeface="MS PGothic" charset="0"/>
              </a:rPr>
              <a:t>A grubunun ürün için zevk ve tercihleri daha düşük olabilir.</a:t>
            </a:r>
          </a:p>
          <a:p>
            <a:pPr marL="971550" lvl="1" indent="-514350" eaLnBrk="1" hangingPunct="1">
              <a:buFont typeface="Calibri" charset="0"/>
              <a:buAutoNum type="alphaUcPeriod"/>
            </a:pPr>
            <a:r>
              <a:rPr lang="tr-TR" sz="2800" dirty="0">
                <a:ea typeface="MS PGothic" charset="0"/>
              </a:rPr>
              <a:t>Yukarıdaki iki seçenek de doğru olabilir.</a:t>
            </a:r>
          </a:p>
          <a:p>
            <a:pPr marL="971550" lvl="1" indent="-514350" eaLnBrk="1" hangingPunct="1">
              <a:buFont typeface="Calibri" charset="0"/>
              <a:buAutoNum type="alphaUcPeriod"/>
            </a:pPr>
            <a:r>
              <a:rPr lang="tr-TR" sz="2800" dirty="0">
                <a:ea typeface="MS PGothic" charset="0"/>
              </a:rPr>
              <a:t>Yukarıdakilerin hiçbiri doğru değildir.</a:t>
            </a:r>
          </a:p>
        </p:txBody>
      </p:sp>
    </p:spTree>
    <p:extLst>
      <p:ext uri="{BB962C8B-B14F-4D97-AF65-F5344CB8AC3E}">
        <p14:creationId xmlns:p14="http://schemas.microsoft.com/office/powerpoint/2010/main" val="2844315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noProof="0" dirty="0"/>
              <a:t>Kaynaklar</a:t>
            </a:r>
          </a:p>
        </p:txBody>
      </p:sp>
      <p:sp>
        <p:nvSpPr>
          <p:cNvPr id="4" name="Content Placeholder 3"/>
          <p:cNvSpPr>
            <a:spLocks noGrp="1"/>
          </p:cNvSpPr>
          <p:nvPr>
            <p:ph idx="1"/>
          </p:nvPr>
        </p:nvSpPr>
        <p:spPr/>
        <p:txBody>
          <a:bodyPr/>
          <a:lstStyle/>
          <a:p>
            <a:r>
              <a:rPr lang="tr-TR" noProof="0" dirty="0"/>
              <a:t>"</a:t>
            </a:r>
            <a:r>
              <a:rPr lang="tr-TR" noProof="0" dirty="0" err="1"/>
              <a:t>Principles</a:t>
            </a:r>
            <a:r>
              <a:rPr lang="tr-TR" noProof="0" dirty="0"/>
              <a:t> of </a:t>
            </a:r>
            <a:r>
              <a:rPr lang="tr-TR" noProof="0" dirty="0" err="1"/>
              <a:t>Economics</a:t>
            </a:r>
            <a:r>
              <a:rPr lang="tr-TR" noProof="0" dirty="0"/>
              <a:t> </a:t>
            </a:r>
            <a:r>
              <a:rPr lang="tr-TR" noProof="0" dirty="0" err="1"/>
              <a:t>with</a:t>
            </a:r>
            <a:r>
              <a:rPr lang="tr-TR" noProof="0" dirty="0"/>
              <a:t> </a:t>
            </a:r>
            <a:r>
              <a:rPr lang="tr-TR" noProof="0" dirty="0" err="1"/>
              <a:t>Smartwork</a:t>
            </a:r>
            <a:r>
              <a:rPr lang="tr-TR" noProof="0" dirty="0"/>
              <a:t> Access (ISBN: 978-0-26314-5), 1st Edition, 2013" </a:t>
            </a:r>
            <a:r>
              <a:rPr lang="tr-TR" noProof="0" dirty="0" err="1"/>
              <a:t>by</a:t>
            </a:r>
            <a:r>
              <a:rPr lang="tr-TR" noProof="0" dirty="0"/>
              <a:t> </a:t>
            </a:r>
            <a:r>
              <a:rPr lang="tr-TR" noProof="0" dirty="0" err="1"/>
              <a:t>Mateer</a:t>
            </a:r>
            <a:r>
              <a:rPr lang="tr-TR" noProof="0" dirty="0"/>
              <a:t> </a:t>
            </a:r>
            <a:r>
              <a:rPr lang="tr-TR" noProof="0" dirty="0" err="1"/>
              <a:t>and</a:t>
            </a:r>
            <a:r>
              <a:rPr lang="tr-TR" noProof="0" dirty="0"/>
              <a:t> </a:t>
            </a:r>
            <a:r>
              <a:rPr lang="tr-TR" noProof="0" dirty="0" err="1"/>
              <a:t>Coppock</a:t>
            </a:r>
            <a:endParaRPr lang="tr-TR" noProof="0" dirty="0"/>
          </a:p>
          <a:p>
            <a:r>
              <a:rPr lang="tr-TR" noProof="0" dirty="0"/>
              <a:t>"</a:t>
            </a:r>
            <a:r>
              <a:rPr lang="tr-TR" noProof="0" dirty="0" err="1"/>
              <a:t>Economics</a:t>
            </a:r>
            <a:r>
              <a:rPr lang="tr-TR" noProof="0" dirty="0"/>
              <a:t>: </a:t>
            </a:r>
            <a:r>
              <a:rPr lang="tr-TR" noProof="0" dirty="0" err="1"/>
              <a:t>Custom</a:t>
            </a:r>
            <a:r>
              <a:rPr lang="tr-TR" noProof="0" dirty="0"/>
              <a:t> Edition </a:t>
            </a:r>
            <a:r>
              <a:rPr lang="tr-TR" noProof="0" dirty="0" err="1"/>
              <a:t>for</a:t>
            </a:r>
            <a:r>
              <a:rPr lang="tr-TR" noProof="0" dirty="0"/>
              <a:t> NCSU (ISBN: 9781937435202" </a:t>
            </a:r>
            <a:r>
              <a:rPr lang="tr-TR" noProof="0" dirty="0" err="1"/>
              <a:t>by</a:t>
            </a:r>
            <a:r>
              <a:rPr lang="tr-TR" noProof="0" dirty="0"/>
              <a:t> David </a:t>
            </a:r>
            <a:r>
              <a:rPr lang="tr-TR" noProof="0" dirty="0" err="1"/>
              <a:t>Hyman</a:t>
            </a:r>
            <a:endParaRPr lang="tr-TR" noProof="0" dirty="0"/>
          </a:p>
        </p:txBody>
      </p:sp>
    </p:spTree>
    <p:extLst>
      <p:ext uri="{BB962C8B-B14F-4D97-AF65-F5344CB8AC3E}">
        <p14:creationId xmlns:p14="http://schemas.microsoft.com/office/powerpoint/2010/main" val="3739499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12887" y="40850"/>
            <a:ext cx="10972800" cy="1527175"/>
          </a:xfrm>
        </p:spPr>
        <p:txBody>
          <a:bodyPr/>
          <a:lstStyle/>
          <a:p>
            <a:r>
              <a:rPr lang="tr-TR" b="1" dirty="0">
                <a:ea typeface="MS PGothic" charset="0"/>
              </a:rPr>
              <a:t>Önemli Sorular</a:t>
            </a:r>
          </a:p>
        </p:txBody>
      </p:sp>
      <p:sp>
        <p:nvSpPr>
          <p:cNvPr id="7171" name="Content Placeholder 2"/>
          <p:cNvSpPr>
            <a:spLocks noGrp="1"/>
          </p:cNvSpPr>
          <p:nvPr>
            <p:ph idx="1"/>
          </p:nvPr>
        </p:nvSpPr>
        <p:spPr>
          <a:xfrm>
            <a:off x="112892" y="1550393"/>
            <a:ext cx="11966221" cy="5613029"/>
          </a:xfrm>
        </p:spPr>
        <p:txBody>
          <a:bodyPr/>
          <a:lstStyle/>
          <a:p>
            <a:r>
              <a:rPr lang="tr-TR" sz="3200" dirty="0">
                <a:ea typeface="MS PGothic" charset="0"/>
              </a:rPr>
              <a:t>Fiyat ayrımcılığı nedir?</a:t>
            </a:r>
          </a:p>
          <a:p>
            <a:pPr lvl="1"/>
            <a:r>
              <a:rPr lang="tr-TR" sz="2800" dirty="0">
                <a:ea typeface="MS PGothic" charset="0"/>
              </a:rPr>
              <a:t>Bir firmanın </a:t>
            </a:r>
            <a:r>
              <a:rPr lang="tr-TR" sz="2800" dirty="0">
                <a:solidFill>
                  <a:srgbClr val="FF0000"/>
                </a:solidFill>
                <a:ea typeface="MS PGothic" charset="0"/>
              </a:rPr>
              <a:t>aynı ürünü farklı gruplara farklı fiyatlardan</a:t>
            </a:r>
            <a:r>
              <a:rPr lang="tr-TR" sz="2800" dirty="0">
                <a:ea typeface="MS PGothic" charset="0"/>
              </a:rPr>
              <a:t> satmasıdır.</a:t>
            </a:r>
            <a:endParaRPr lang="tr-TR" sz="2400" dirty="0">
              <a:ea typeface="MS PGothic" charset="0"/>
            </a:endParaRPr>
          </a:p>
          <a:p>
            <a:r>
              <a:rPr lang="tr-TR" sz="3200" dirty="0">
                <a:ea typeface="MS PGothic" charset="0"/>
              </a:rPr>
              <a:t>Fiyat ayrımcılığı nasıl uygulanır?</a:t>
            </a:r>
          </a:p>
          <a:p>
            <a:pPr lvl="1"/>
            <a:r>
              <a:rPr lang="tr-TR" sz="2800" dirty="0">
                <a:ea typeface="MS PGothic" charset="0"/>
              </a:rPr>
              <a:t>Fiyat ayrımcılığını uygulamak için, </a:t>
            </a:r>
            <a:r>
              <a:rPr lang="tr-TR" sz="2800" dirty="0">
                <a:solidFill>
                  <a:srgbClr val="FF0000"/>
                </a:solidFill>
                <a:ea typeface="MS PGothic" charset="0"/>
              </a:rPr>
              <a:t>firmanın fiyat yapıcısı olması gereklidir</a:t>
            </a:r>
            <a:r>
              <a:rPr lang="tr-TR" sz="2800" dirty="0">
                <a:ea typeface="MS PGothic" charset="0"/>
              </a:rPr>
              <a:t>.</a:t>
            </a:r>
          </a:p>
          <a:p>
            <a:pPr lvl="2"/>
            <a:r>
              <a:rPr lang="tr-TR" sz="2000" dirty="0">
                <a:latin typeface="Cambria" panose="02040503050406030204" pitchFamily="18" charset="0"/>
                <a:ea typeface="MS PGothic" charset="0"/>
              </a:rPr>
              <a:t>Birden fazla fiyat uygulamadan önce firmanın biraz da olsa piyasa gücüne sahip olması gerekir.</a:t>
            </a:r>
          </a:p>
          <a:p>
            <a:pPr lvl="2"/>
            <a:r>
              <a:rPr lang="tr-TR" altLang="ja-JP" sz="2000" dirty="0">
                <a:latin typeface="Cambria" panose="02040503050406030204" pitchFamily="18" charset="0"/>
                <a:ea typeface="MS PGothic" charset="0"/>
              </a:rPr>
              <a:t>Aşağı-eğimli talep eğrisi piyasa gücünün bir göstergesidir.</a:t>
            </a:r>
            <a:endParaRPr lang="tr-TR" sz="2000" dirty="0">
              <a:latin typeface="Cambria" panose="02040503050406030204" pitchFamily="18" charset="0"/>
              <a:ea typeface="MS PGothic" charset="0"/>
            </a:endParaRPr>
          </a:p>
          <a:p>
            <a:pPr lvl="2"/>
            <a:r>
              <a:rPr lang="tr-TR" sz="2000" dirty="0">
                <a:latin typeface="Cambria" panose="02040503050406030204" pitchFamily="18" charset="0"/>
                <a:ea typeface="MS PGothic" charset="0"/>
              </a:rPr>
              <a:t>Tam rekabetçi piyasada gözlemlenen bir durum değildir.</a:t>
            </a:r>
            <a:endParaRPr lang="tr-TR" altLang="ja-JP" sz="2000" dirty="0">
              <a:latin typeface="Cambria" panose="02040503050406030204" pitchFamily="18" charset="0"/>
              <a:ea typeface="MS PGothic" charset="0"/>
            </a:endParaRPr>
          </a:p>
          <a:p>
            <a:pPr lvl="1"/>
            <a:r>
              <a:rPr lang="tr-TR" sz="2800" dirty="0">
                <a:ea typeface="MS PGothic" charset="0"/>
              </a:rPr>
              <a:t>Tekelci ve tekelci olmayan firmalar fiyat ayrımcılığını daha yüksek karlar kazanmak için kullanır.</a:t>
            </a:r>
          </a:p>
          <a:p>
            <a:pPr lvl="2"/>
            <a:r>
              <a:rPr lang="tr-TR" sz="2000" dirty="0">
                <a:solidFill>
                  <a:srgbClr val="FF0000"/>
                </a:solidFill>
                <a:latin typeface="Cambria" panose="02040503050406030204" pitchFamily="18" charset="0"/>
                <a:ea typeface="MS PGothic" charset="0"/>
              </a:rPr>
              <a:t>Bu derste kolaylık olması açısından, fiyat ayrımcılığının etkisini analiz etmek için sadece tekelci firmayı kullanacağız.</a:t>
            </a:r>
          </a:p>
        </p:txBody>
      </p:sp>
    </p:spTree>
    <p:extLst>
      <p:ext uri="{BB962C8B-B14F-4D97-AF65-F5344CB8AC3E}">
        <p14:creationId xmlns:p14="http://schemas.microsoft.com/office/powerpoint/2010/main" val="9225350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7171">
                                            <p:txEl>
                                              <p:pRg st="0" end="0"/>
                                            </p:txEl>
                                          </p:spTgt>
                                        </p:tgtEl>
                                        <p:attrNameLst>
                                          <p:attrName>style.visibility</p:attrName>
                                        </p:attrNameLst>
                                      </p:cBhvr>
                                      <p:to>
                                        <p:strVal val="visible"/>
                                      </p:to>
                                    </p:set>
                                    <p:animEffect transition="in" filter="barn(inVertical)">
                                      <p:cBhvr>
                                        <p:cTn id="7" dur="500"/>
                                        <p:tgtEl>
                                          <p:spTgt spid="7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171">
                                            <p:txEl>
                                              <p:pRg st="1" end="1"/>
                                            </p:txEl>
                                          </p:spTgt>
                                        </p:tgtEl>
                                        <p:attrNameLst>
                                          <p:attrName>style.visibility</p:attrName>
                                        </p:attrNameLst>
                                      </p:cBhvr>
                                      <p:to>
                                        <p:strVal val="visible"/>
                                      </p:to>
                                    </p:set>
                                    <p:animEffect transition="in" filter="barn(inVertical)">
                                      <p:cBhvr>
                                        <p:cTn id="12" dur="500"/>
                                        <p:tgtEl>
                                          <p:spTgt spid="717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7171">
                                            <p:txEl>
                                              <p:pRg st="2" end="2"/>
                                            </p:txEl>
                                          </p:spTgt>
                                        </p:tgtEl>
                                        <p:attrNameLst>
                                          <p:attrName>style.visibility</p:attrName>
                                        </p:attrNameLst>
                                      </p:cBhvr>
                                      <p:to>
                                        <p:strVal val="visible"/>
                                      </p:to>
                                    </p:set>
                                    <p:animEffect transition="in" filter="barn(inVertical)">
                                      <p:cBhvr>
                                        <p:cTn id="17" dur="500"/>
                                        <p:tgtEl>
                                          <p:spTgt spid="71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7171">
                                            <p:txEl>
                                              <p:pRg st="3" end="3"/>
                                            </p:txEl>
                                          </p:spTgt>
                                        </p:tgtEl>
                                        <p:attrNameLst>
                                          <p:attrName>style.visibility</p:attrName>
                                        </p:attrNameLst>
                                      </p:cBhvr>
                                      <p:to>
                                        <p:strVal val="visible"/>
                                      </p:to>
                                    </p:set>
                                    <p:animEffect transition="in" filter="barn(inVertical)">
                                      <p:cBhvr>
                                        <p:cTn id="22" dur="500"/>
                                        <p:tgtEl>
                                          <p:spTgt spid="717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7171">
                                            <p:txEl>
                                              <p:pRg st="4" end="4"/>
                                            </p:txEl>
                                          </p:spTgt>
                                        </p:tgtEl>
                                        <p:attrNameLst>
                                          <p:attrName>style.visibility</p:attrName>
                                        </p:attrNameLst>
                                      </p:cBhvr>
                                      <p:to>
                                        <p:strVal val="visible"/>
                                      </p:to>
                                    </p:set>
                                    <p:animEffect transition="in" filter="barn(inVertical)">
                                      <p:cBhvr>
                                        <p:cTn id="27" dur="500"/>
                                        <p:tgtEl>
                                          <p:spTgt spid="717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7171">
                                            <p:txEl>
                                              <p:pRg st="5" end="5"/>
                                            </p:txEl>
                                          </p:spTgt>
                                        </p:tgtEl>
                                        <p:attrNameLst>
                                          <p:attrName>style.visibility</p:attrName>
                                        </p:attrNameLst>
                                      </p:cBhvr>
                                      <p:to>
                                        <p:strVal val="visible"/>
                                      </p:to>
                                    </p:set>
                                    <p:animEffect transition="in" filter="barn(inVertical)">
                                      <p:cBhvr>
                                        <p:cTn id="32" dur="500"/>
                                        <p:tgtEl>
                                          <p:spTgt spid="717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7171">
                                            <p:txEl>
                                              <p:pRg st="6" end="6"/>
                                            </p:txEl>
                                          </p:spTgt>
                                        </p:tgtEl>
                                        <p:attrNameLst>
                                          <p:attrName>style.visibility</p:attrName>
                                        </p:attrNameLst>
                                      </p:cBhvr>
                                      <p:to>
                                        <p:strVal val="visible"/>
                                      </p:to>
                                    </p:set>
                                    <p:animEffect transition="in" filter="barn(inVertical)">
                                      <p:cBhvr>
                                        <p:cTn id="37" dur="500"/>
                                        <p:tgtEl>
                                          <p:spTgt spid="717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7171">
                                            <p:txEl>
                                              <p:pRg st="7" end="7"/>
                                            </p:txEl>
                                          </p:spTgt>
                                        </p:tgtEl>
                                        <p:attrNameLst>
                                          <p:attrName>style.visibility</p:attrName>
                                        </p:attrNameLst>
                                      </p:cBhvr>
                                      <p:to>
                                        <p:strVal val="visible"/>
                                      </p:to>
                                    </p:set>
                                    <p:animEffect transition="in" filter="barn(inVertical)">
                                      <p:cBhvr>
                                        <p:cTn id="42" dur="500"/>
                                        <p:tgtEl>
                                          <p:spTgt spid="7171">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7171">
                                            <p:txEl>
                                              <p:pRg st="8" end="8"/>
                                            </p:txEl>
                                          </p:spTgt>
                                        </p:tgtEl>
                                        <p:attrNameLst>
                                          <p:attrName>style.visibility</p:attrName>
                                        </p:attrNameLst>
                                      </p:cBhvr>
                                      <p:to>
                                        <p:strVal val="visible"/>
                                      </p:to>
                                    </p:set>
                                    <p:animEffect transition="in" filter="barn(inVertical)">
                                      <p:cBhvr>
                                        <p:cTn id="47" dur="500"/>
                                        <p:tgtEl>
                                          <p:spTgt spid="717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14338" name="Content Placeholder 2"/>
          <p:cNvSpPr>
            <a:spLocks noGrp="1"/>
          </p:cNvSpPr>
          <p:nvPr>
            <p:ph idx="1"/>
          </p:nvPr>
        </p:nvSpPr>
        <p:spPr>
          <a:xfrm>
            <a:off x="609599" y="1585688"/>
            <a:ext cx="11343701" cy="5385435"/>
          </a:xfrm>
        </p:spPr>
        <p:txBody>
          <a:bodyPr/>
          <a:lstStyle/>
          <a:p>
            <a:r>
              <a:rPr lang="tr-TR" sz="3200" dirty="0">
                <a:ea typeface="MS PGothic" charset="0"/>
              </a:rPr>
              <a:t>Günün Sorusu:</a:t>
            </a:r>
          </a:p>
          <a:p>
            <a:pPr lvl="1"/>
            <a:r>
              <a:rPr lang="tr-TR" sz="2400" dirty="0">
                <a:ea typeface="MS PGothic" charset="0"/>
              </a:rPr>
              <a:t>Amerika'da ve Türkiye'de fiyat ayrımcılığı yasal mı?</a:t>
            </a:r>
          </a:p>
          <a:p>
            <a:pPr lvl="2"/>
            <a:r>
              <a:rPr lang="tr-TR" altLang="en-US" dirty="0">
                <a:latin typeface="Cambria" panose="02040503050406030204" pitchFamily="18" charset="0"/>
              </a:rPr>
              <a:t>Genellikle, evet.</a:t>
            </a:r>
          </a:p>
          <a:p>
            <a:pPr lvl="2"/>
            <a:r>
              <a:rPr lang="tr-TR" altLang="en-US" dirty="0" err="1">
                <a:latin typeface="Cambria" panose="02040503050406030204" pitchFamily="18" charset="0"/>
              </a:rPr>
              <a:t>Clayton</a:t>
            </a:r>
            <a:r>
              <a:rPr lang="tr-TR" altLang="en-US" dirty="0">
                <a:latin typeface="Cambria" panose="02040503050406030204" pitchFamily="18" charset="0"/>
              </a:rPr>
              <a:t> </a:t>
            </a:r>
            <a:r>
              <a:rPr lang="tr-TR" altLang="en-US" dirty="0" err="1">
                <a:latin typeface="Cambria" panose="02040503050406030204" pitchFamily="18" charset="0"/>
              </a:rPr>
              <a:t>Act</a:t>
            </a:r>
            <a:r>
              <a:rPr lang="tr-TR" altLang="en-US" dirty="0">
                <a:latin typeface="Cambria" panose="02040503050406030204" pitchFamily="18" charset="0"/>
              </a:rPr>
              <a:t> ve </a:t>
            </a:r>
            <a:r>
              <a:rPr lang="tr-TR" altLang="en-US" dirty="0" err="1">
                <a:latin typeface="Cambria" panose="02040503050406030204" pitchFamily="18" charset="0"/>
              </a:rPr>
              <a:t>Robinson</a:t>
            </a:r>
            <a:r>
              <a:rPr lang="tr-TR" altLang="en-US" dirty="0">
                <a:latin typeface="Cambria" panose="02040503050406030204" pitchFamily="18" charset="0"/>
              </a:rPr>
              <a:t> </a:t>
            </a:r>
            <a:r>
              <a:rPr lang="tr-TR" altLang="en-US" dirty="0" err="1">
                <a:latin typeface="Cambria" panose="02040503050406030204" pitchFamily="18" charset="0"/>
              </a:rPr>
              <a:t>Patman</a:t>
            </a:r>
            <a:r>
              <a:rPr lang="tr-TR" altLang="en-US" dirty="0">
                <a:latin typeface="Cambria" panose="02040503050406030204" pitchFamily="18" charset="0"/>
              </a:rPr>
              <a:t> </a:t>
            </a:r>
            <a:r>
              <a:rPr lang="tr-TR" altLang="en-US" dirty="0" err="1">
                <a:latin typeface="Cambria" panose="02040503050406030204" pitchFamily="18" charset="0"/>
              </a:rPr>
              <a:t>Act</a:t>
            </a:r>
            <a:r>
              <a:rPr lang="tr-TR" altLang="en-US" dirty="0">
                <a:latin typeface="Cambria" panose="02040503050406030204" pitchFamily="18" charset="0"/>
              </a:rPr>
              <a:t>.</a:t>
            </a:r>
          </a:p>
          <a:p>
            <a:pPr lvl="2"/>
            <a:r>
              <a:rPr lang="tr-TR" altLang="en-US" dirty="0">
                <a:latin typeface="Cambria" panose="02040503050406030204" pitchFamily="18" charset="0"/>
              </a:rPr>
              <a:t>Rakip firmalara zarar verme amacı taşıyorsa fiyat ayrımcılığı yasal değildir.</a:t>
            </a:r>
            <a:endParaRPr lang="tr-TR" sz="1600" dirty="0">
              <a:latin typeface="Cambria" panose="02040503050406030204" pitchFamily="18" charset="0"/>
              <a:ea typeface="MS PGothic" charset="0"/>
            </a:endParaRPr>
          </a:p>
          <a:p>
            <a:r>
              <a:rPr lang="tr-TR" sz="3200" dirty="0">
                <a:ea typeface="MS PGothic" charset="0"/>
              </a:rPr>
              <a:t>Diğer sorular:</a:t>
            </a:r>
          </a:p>
          <a:p>
            <a:pPr lvl="1"/>
            <a:r>
              <a:rPr lang="tr-TR" sz="2400" dirty="0">
                <a:ea typeface="MS PGothic" charset="0"/>
              </a:rPr>
              <a:t>Kimler in-</a:t>
            </a:r>
            <a:r>
              <a:rPr lang="tr-TR" sz="2400" dirty="0" err="1">
                <a:ea typeface="MS PGothic" charset="0"/>
              </a:rPr>
              <a:t>state</a:t>
            </a:r>
            <a:r>
              <a:rPr lang="tr-TR" sz="2400" dirty="0">
                <a:ea typeface="MS PGothic" charset="0"/>
              </a:rPr>
              <a:t> (eyalet-içi) üniversite eğitim/öğretim ücreti ödüyor?</a:t>
            </a:r>
          </a:p>
          <a:p>
            <a:pPr lvl="1"/>
            <a:r>
              <a:rPr lang="tr-TR" sz="2400" dirty="0">
                <a:ea typeface="MS PGothic" charset="0"/>
              </a:rPr>
              <a:t>Kimler </a:t>
            </a:r>
            <a:r>
              <a:rPr lang="tr-TR" sz="2400" dirty="0" err="1">
                <a:ea typeface="MS PGothic" charset="0"/>
              </a:rPr>
              <a:t>out</a:t>
            </a:r>
            <a:r>
              <a:rPr lang="tr-TR" sz="2400" dirty="0">
                <a:ea typeface="MS PGothic" charset="0"/>
              </a:rPr>
              <a:t>-of-</a:t>
            </a:r>
            <a:r>
              <a:rPr lang="tr-TR" sz="2400" dirty="0" err="1">
                <a:ea typeface="MS PGothic" charset="0"/>
              </a:rPr>
              <a:t>state</a:t>
            </a:r>
            <a:r>
              <a:rPr lang="tr-TR" sz="2400" dirty="0">
                <a:ea typeface="MS PGothic" charset="0"/>
              </a:rPr>
              <a:t> (eyalet-dışı) üniversite eğitim/öğretim ücreti ödüyor?</a:t>
            </a:r>
          </a:p>
          <a:p>
            <a:pPr lvl="1"/>
            <a:r>
              <a:rPr lang="tr-TR" sz="2400" dirty="0">
                <a:ea typeface="MS PGothic" charset="0"/>
              </a:rPr>
              <a:t>Daha önce kupon kullandınız mı?</a:t>
            </a:r>
          </a:p>
          <a:p>
            <a:pPr lvl="1"/>
            <a:r>
              <a:rPr lang="tr-TR" sz="2400" dirty="0">
                <a:ea typeface="MS PGothic" charset="0"/>
              </a:rPr>
              <a:t>Daha önce kimler öğrenci indirimi kullandı?</a:t>
            </a:r>
          </a:p>
          <a:p>
            <a:pPr lvl="1"/>
            <a:r>
              <a:rPr lang="tr-TR" sz="2400" dirty="0">
                <a:ea typeface="MS PGothic" charset="0"/>
              </a:rPr>
              <a:t>Bunların hepsi yasal fiyat ayrımcılığının örnekleridir!</a:t>
            </a:r>
          </a:p>
        </p:txBody>
      </p:sp>
    </p:spTree>
    <p:extLst>
      <p:ext uri="{BB962C8B-B14F-4D97-AF65-F5344CB8AC3E}">
        <p14:creationId xmlns:p14="http://schemas.microsoft.com/office/powerpoint/2010/main" val="3689770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8195" name="Content Placeholder 2"/>
          <p:cNvSpPr>
            <a:spLocks noGrp="1"/>
          </p:cNvSpPr>
          <p:nvPr>
            <p:ph idx="1"/>
          </p:nvPr>
        </p:nvSpPr>
        <p:spPr>
          <a:xfrm>
            <a:off x="609600" y="1712913"/>
            <a:ext cx="10972800" cy="4895850"/>
          </a:xfrm>
        </p:spPr>
        <p:txBody>
          <a:bodyPr/>
          <a:lstStyle/>
          <a:p>
            <a:r>
              <a:rPr lang="tr-TR" sz="2800" dirty="0">
                <a:ea typeface="MS PGothic" charset="0"/>
              </a:rPr>
              <a:t>Eğitim/Öğretim Ücreti:</a:t>
            </a:r>
          </a:p>
          <a:p>
            <a:pPr lvl="1"/>
            <a:r>
              <a:rPr lang="tr-TR" sz="2400" dirty="0" err="1">
                <a:ea typeface="MS PGothic" charset="0"/>
              </a:rPr>
              <a:t>In-state</a:t>
            </a:r>
            <a:r>
              <a:rPr lang="tr-TR" sz="2400" dirty="0">
                <a:ea typeface="MS PGothic" charset="0"/>
              </a:rPr>
              <a:t> (eyalet-içi) ve </a:t>
            </a:r>
            <a:r>
              <a:rPr lang="tr-TR" sz="2400" dirty="0" err="1">
                <a:ea typeface="MS PGothic" charset="0"/>
              </a:rPr>
              <a:t>out</a:t>
            </a:r>
            <a:r>
              <a:rPr lang="tr-TR" sz="2400" dirty="0">
                <a:ea typeface="MS PGothic" charset="0"/>
              </a:rPr>
              <a:t>-of-</a:t>
            </a:r>
            <a:r>
              <a:rPr lang="tr-TR" sz="2400" dirty="0" err="1">
                <a:ea typeface="MS PGothic" charset="0"/>
              </a:rPr>
              <a:t>state</a:t>
            </a:r>
            <a:r>
              <a:rPr lang="tr-TR" sz="2400" dirty="0">
                <a:ea typeface="MS PGothic" charset="0"/>
              </a:rPr>
              <a:t> (eyalet-dışı) öğretim ücretlerinin farklı olduğunu biliyor musunuz?</a:t>
            </a:r>
          </a:p>
          <a:p>
            <a:r>
              <a:rPr lang="tr-TR" sz="2800" dirty="0">
                <a:ea typeface="MS PGothic" charset="0"/>
              </a:rPr>
              <a:t>Daha önceden uçağa bindiniz?</a:t>
            </a:r>
          </a:p>
          <a:p>
            <a:pPr lvl="1"/>
            <a:r>
              <a:rPr lang="tr-TR" sz="2400" dirty="0">
                <a:ea typeface="MS PGothic" charset="0"/>
              </a:rPr>
              <a:t>100 yolculu bir uçuşta, aynı uçuş için ödenmiş 100 farklı fiyat olabilir.</a:t>
            </a:r>
          </a:p>
          <a:p>
            <a:r>
              <a:rPr lang="tr-TR" sz="2800" dirty="0">
                <a:ea typeface="MS PGothic" charset="0"/>
              </a:rPr>
              <a:t>Fakat…</a:t>
            </a:r>
          </a:p>
          <a:p>
            <a:pPr lvl="1"/>
            <a:r>
              <a:rPr lang="tr-TR" sz="2400" dirty="0">
                <a:ea typeface="MS PGothic" charset="0"/>
              </a:rPr>
              <a:t>Verilen hizmette bir farklılık yok. Öğrencilerin aldıkları eğitimde bir farklılık yoktur ve uçuştaki tüm yolcular hala varış yerlerine varıyorlar.</a:t>
            </a:r>
          </a:p>
        </p:txBody>
      </p:sp>
    </p:spTree>
    <p:extLst>
      <p:ext uri="{BB962C8B-B14F-4D97-AF65-F5344CB8AC3E}">
        <p14:creationId xmlns:p14="http://schemas.microsoft.com/office/powerpoint/2010/main" val="9495838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Effect transition="in" filter="barn(inVertical)">
                                      <p:cBhvr>
                                        <p:cTn id="12" dur="500"/>
                                        <p:tgtEl>
                                          <p:spTgt spid="8195">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5" end="5"/>
                                            </p:txEl>
                                          </p:spTgt>
                                        </p:tgtEl>
                                        <p:attrNameLst>
                                          <p:attrName>style.visibility</p:attrName>
                                        </p:attrNameLst>
                                      </p:cBhvr>
                                      <p:to>
                                        <p:strVal val="visible"/>
                                      </p:to>
                                    </p:set>
                                    <p:animEffect transition="in" filter="barn(inVertical)">
                                      <p:cBhvr>
                                        <p:cTn id="17" dur="500"/>
                                        <p:tgtEl>
                                          <p:spTgt spid="81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531221" y="0"/>
            <a:ext cx="10972800" cy="1527175"/>
          </a:xfrm>
        </p:spPr>
        <p:txBody>
          <a:bodyPr/>
          <a:lstStyle/>
          <a:p>
            <a:r>
              <a:rPr lang="tr-TR" b="1" dirty="0">
                <a:ea typeface="MS PGothic" charset="0"/>
              </a:rPr>
              <a:t>Fiyat Ayrımcılığının Örnekleri</a:t>
            </a:r>
          </a:p>
        </p:txBody>
      </p:sp>
      <p:sp>
        <p:nvSpPr>
          <p:cNvPr id="10243" name="Content Placeholder 2"/>
          <p:cNvSpPr>
            <a:spLocks noGrp="1"/>
          </p:cNvSpPr>
          <p:nvPr>
            <p:ph idx="1"/>
          </p:nvPr>
        </p:nvSpPr>
        <p:spPr>
          <a:xfrm>
            <a:off x="531221" y="1559562"/>
            <a:ext cx="11442665" cy="5385435"/>
          </a:xfrm>
        </p:spPr>
        <p:txBody>
          <a:bodyPr/>
          <a:lstStyle/>
          <a:p>
            <a:r>
              <a:rPr lang="tr-TR" sz="2800" dirty="0">
                <a:ea typeface="MS PGothic" charset="0"/>
              </a:rPr>
              <a:t>Sinema biletleri, restoran menüleri, üniversite eğitim/öğretim ücretleri, uçak biletleri, akademik yazılımlardaki indirim ve kuponlar.</a:t>
            </a:r>
          </a:p>
          <a:p>
            <a:r>
              <a:rPr lang="tr-TR" sz="2800" dirty="0">
                <a:ea typeface="MS PGothic" charset="0"/>
              </a:rPr>
              <a:t>Üniversite eğitim/öğretim ücretleri (in-</a:t>
            </a:r>
            <a:r>
              <a:rPr lang="tr-TR" sz="2800" dirty="0" err="1">
                <a:ea typeface="MS PGothic" charset="0"/>
              </a:rPr>
              <a:t>state</a:t>
            </a:r>
            <a:r>
              <a:rPr lang="tr-TR" sz="2800" dirty="0">
                <a:ea typeface="MS PGothic" charset="0"/>
              </a:rPr>
              <a:t> ve </a:t>
            </a:r>
            <a:r>
              <a:rPr lang="tr-TR" sz="2800" dirty="0" err="1">
                <a:ea typeface="MS PGothic" charset="0"/>
              </a:rPr>
              <a:t>out</a:t>
            </a:r>
            <a:r>
              <a:rPr lang="tr-TR" sz="2800" dirty="0">
                <a:ea typeface="MS PGothic" charset="0"/>
              </a:rPr>
              <a:t>-of-</a:t>
            </a:r>
            <a:r>
              <a:rPr lang="tr-TR" sz="2800" dirty="0" err="1">
                <a:ea typeface="MS PGothic" charset="0"/>
              </a:rPr>
              <a:t>state</a:t>
            </a:r>
            <a:r>
              <a:rPr lang="tr-TR" sz="2800" dirty="0">
                <a:ea typeface="MS PGothic" charset="0"/>
              </a:rPr>
              <a:t>)</a:t>
            </a:r>
          </a:p>
          <a:p>
            <a:r>
              <a:rPr lang="tr-TR" sz="2800" dirty="0">
                <a:ea typeface="MS PGothic" charset="0"/>
              </a:rPr>
              <a:t>Uçak biletleri</a:t>
            </a:r>
          </a:p>
          <a:p>
            <a:r>
              <a:rPr lang="tr-TR" sz="2800" dirty="0">
                <a:ea typeface="MS PGothic" charset="0"/>
              </a:rPr>
              <a:t>Film matinesi (Pazar gecesi yerine hafta-içi öğleden sonra)</a:t>
            </a:r>
          </a:p>
          <a:p>
            <a:pPr lvl="1"/>
            <a:r>
              <a:rPr lang="tr-TR" sz="2400" dirty="0">
                <a:ea typeface="MS PGothic" charset="0"/>
              </a:rPr>
              <a:t>Farklı zamanlar için fiyat ayrımcılığı</a:t>
            </a:r>
          </a:p>
          <a:p>
            <a:r>
              <a:rPr lang="tr-TR" sz="2800" dirty="0">
                <a:ea typeface="MS PGothic" charset="0"/>
              </a:rPr>
              <a:t>Seçilmiş "</a:t>
            </a:r>
            <a:r>
              <a:rPr lang="tr-TR" altLang="ja-JP" sz="2800" dirty="0">
                <a:ea typeface="MS PGothic" charset="0"/>
              </a:rPr>
              <a:t>indirimler"</a:t>
            </a:r>
          </a:p>
          <a:p>
            <a:pPr lvl="1"/>
            <a:r>
              <a:rPr lang="tr-TR" sz="2400" dirty="0">
                <a:ea typeface="MS PGothic" charset="0"/>
              </a:rPr>
              <a:t>Öğrenciler</a:t>
            </a:r>
          </a:p>
          <a:p>
            <a:pPr lvl="1"/>
            <a:r>
              <a:rPr lang="tr-TR" sz="2400" dirty="0">
                <a:ea typeface="MS PGothic" charset="0"/>
              </a:rPr>
              <a:t>Yaşlı Vatandaşlar</a:t>
            </a:r>
          </a:p>
          <a:p>
            <a:pPr lvl="1"/>
            <a:r>
              <a:rPr lang="tr-TR" sz="2400" dirty="0">
                <a:ea typeface="MS PGothic" charset="0"/>
              </a:rPr>
              <a:t>Askerler</a:t>
            </a:r>
          </a:p>
          <a:p>
            <a:pPr lvl="1"/>
            <a:r>
              <a:rPr lang="tr-TR" sz="2400" dirty="0">
                <a:ea typeface="MS PGothic" charset="0"/>
              </a:rPr>
              <a:t>Personel</a:t>
            </a:r>
          </a:p>
        </p:txBody>
      </p:sp>
      <p:pic>
        <p:nvPicPr>
          <p:cNvPr id="10244" name="Picture 6" descr="G:\DirkTextbookN\Jpegs(All)\JpegsBatch3LateJuly\B69X5P.jpg"/>
          <p:cNvPicPr>
            <a:picLocks noChangeAspect="1" noChangeArrowheads="1"/>
          </p:cNvPicPr>
          <p:nvPr/>
        </p:nvPicPr>
        <p:blipFill>
          <a:blip r:embed="rId3">
            <a:extLst>
              <a:ext uri="{28A0092B-C50C-407E-A947-70E740481C1C}">
                <a14:useLocalDpi xmlns:a14="http://schemas.microsoft.com/office/drawing/2010/main" val="0"/>
              </a:ext>
            </a:extLst>
          </a:blip>
          <a:srcRect l="9599" t="31429" r="13055" b="7059"/>
          <a:stretch>
            <a:fillRect/>
          </a:stretch>
        </p:blipFill>
        <p:spPr bwMode="auto">
          <a:xfrm>
            <a:off x="4292635" y="4746694"/>
            <a:ext cx="3966633" cy="1579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245" name="Picture 7" descr="G:\DirkTextbookN\Jpegs(All)\JpegsBatch3LateJuly\dreamstimesmall_19783235.jpg"/>
          <p:cNvPicPr>
            <a:picLocks noChangeAspect="1" noChangeArrowheads="1"/>
          </p:cNvPicPr>
          <p:nvPr/>
        </p:nvPicPr>
        <p:blipFill>
          <a:blip r:embed="rId4">
            <a:extLst>
              <a:ext uri="{28A0092B-C50C-407E-A947-70E740481C1C}">
                <a14:useLocalDpi xmlns:a14="http://schemas.microsoft.com/office/drawing/2010/main" val="0"/>
              </a:ext>
            </a:extLst>
          </a:blip>
          <a:srcRect l="23563" t="15578" r="3616" b="23637"/>
          <a:stretch>
            <a:fillRect/>
          </a:stretch>
        </p:blipFill>
        <p:spPr bwMode="auto">
          <a:xfrm>
            <a:off x="8369300" y="4746694"/>
            <a:ext cx="3572933" cy="1592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72107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243">
                                            <p:txEl>
                                              <p:pRg st="0" end="0"/>
                                            </p:txEl>
                                          </p:spTgt>
                                        </p:tgtEl>
                                        <p:attrNameLst>
                                          <p:attrName>style.visibility</p:attrName>
                                        </p:attrNameLst>
                                      </p:cBhvr>
                                      <p:to>
                                        <p:strVal val="visible"/>
                                      </p:to>
                                    </p:set>
                                    <p:animEffect transition="in" filter="barn(inVertical)">
                                      <p:cBhvr>
                                        <p:cTn id="12" dur="500"/>
                                        <p:tgtEl>
                                          <p:spTgt spid="1024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0243">
                                            <p:txEl>
                                              <p:pRg st="2" end="2"/>
                                            </p:txEl>
                                          </p:spTgt>
                                        </p:tgtEl>
                                        <p:attrNameLst>
                                          <p:attrName>style.visibility</p:attrName>
                                        </p:attrNameLst>
                                      </p:cBhvr>
                                      <p:to>
                                        <p:strVal val="visible"/>
                                      </p:to>
                                    </p:set>
                                    <p:animEffect transition="in" filter="barn(inVertical)">
                                      <p:cBhvr>
                                        <p:cTn id="17" dur="500"/>
                                        <p:tgtEl>
                                          <p:spTgt spid="1024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10243">
                                            <p:txEl>
                                              <p:pRg st="3" end="3"/>
                                            </p:txEl>
                                          </p:spTgt>
                                        </p:tgtEl>
                                        <p:attrNameLst>
                                          <p:attrName>style.visibility</p:attrName>
                                        </p:attrNameLst>
                                      </p:cBhvr>
                                      <p:to>
                                        <p:strVal val="visible"/>
                                      </p:to>
                                    </p:set>
                                    <p:animEffect transition="in" filter="barn(inVertical)">
                                      <p:cBhvr>
                                        <p:cTn id="22" dur="500"/>
                                        <p:tgtEl>
                                          <p:spTgt spid="10243">
                                            <p:txEl>
                                              <p:pRg st="3" end="3"/>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10243">
                                            <p:txEl>
                                              <p:pRg st="4" end="4"/>
                                            </p:txEl>
                                          </p:spTgt>
                                        </p:tgtEl>
                                        <p:attrNameLst>
                                          <p:attrName>style.visibility</p:attrName>
                                        </p:attrNameLst>
                                      </p:cBhvr>
                                      <p:to>
                                        <p:strVal val="visible"/>
                                      </p:to>
                                    </p:set>
                                    <p:animEffect transition="in" filter="barn(inVertical)">
                                      <p:cBhvr>
                                        <p:cTn id="25" dur="500"/>
                                        <p:tgtEl>
                                          <p:spTgt spid="10243">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6" presetClass="entr" presetSubtype="21" fill="hold" nodeType="clickEffect">
                                  <p:stCondLst>
                                    <p:cond delay="0"/>
                                  </p:stCondLst>
                                  <p:childTnLst>
                                    <p:set>
                                      <p:cBhvr>
                                        <p:cTn id="29" dur="1" fill="hold">
                                          <p:stCondLst>
                                            <p:cond delay="0"/>
                                          </p:stCondLst>
                                        </p:cTn>
                                        <p:tgtEl>
                                          <p:spTgt spid="10243">
                                            <p:txEl>
                                              <p:pRg st="5" end="5"/>
                                            </p:txEl>
                                          </p:spTgt>
                                        </p:tgtEl>
                                        <p:attrNameLst>
                                          <p:attrName>style.visibility</p:attrName>
                                        </p:attrNameLst>
                                      </p:cBhvr>
                                      <p:to>
                                        <p:strVal val="visible"/>
                                      </p:to>
                                    </p:set>
                                    <p:animEffect transition="in" filter="barn(inVertical)">
                                      <p:cBhvr>
                                        <p:cTn id="30" dur="500"/>
                                        <p:tgtEl>
                                          <p:spTgt spid="1024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0243">
                                            <p:txEl>
                                              <p:pRg st="6" end="6"/>
                                            </p:txEl>
                                          </p:spTgt>
                                        </p:tgtEl>
                                        <p:attrNameLst>
                                          <p:attrName>style.visibility</p:attrName>
                                        </p:attrNameLst>
                                      </p:cBhvr>
                                      <p:to>
                                        <p:strVal val="visible"/>
                                      </p:to>
                                    </p:set>
                                    <p:animEffect transition="in" filter="barn(inVertical)">
                                      <p:cBhvr>
                                        <p:cTn id="35" dur="500"/>
                                        <p:tgtEl>
                                          <p:spTgt spid="10243">
                                            <p:txEl>
                                              <p:pRg st="6" end="6"/>
                                            </p:txEl>
                                          </p:spTgt>
                                        </p:tgtEl>
                                      </p:cBhvr>
                                    </p:animEffect>
                                  </p:childTnLst>
                                </p:cTn>
                              </p:par>
                              <p:par>
                                <p:cTn id="36" presetID="16" presetClass="entr" presetSubtype="21" fill="hold" nodeType="withEffect">
                                  <p:stCondLst>
                                    <p:cond delay="0"/>
                                  </p:stCondLst>
                                  <p:childTnLst>
                                    <p:set>
                                      <p:cBhvr>
                                        <p:cTn id="37" dur="1" fill="hold">
                                          <p:stCondLst>
                                            <p:cond delay="0"/>
                                          </p:stCondLst>
                                        </p:cTn>
                                        <p:tgtEl>
                                          <p:spTgt spid="10243">
                                            <p:txEl>
                                              <p:pRg st="7" end="7"/>
                                            </p:txEl>
                                          </p:spTgt>
                                        </p:tgtEl>
                                        <p:attrNameLst>
                                          <p:attrName>style.visibility</p:attrName>
                                        </p:attrNameLst>
                                      </p:cBhvr>
                                      <p:to>
                                        <p:strVal val="visible"/>
                                      </p:to>
                                    </p:set>
                                    <p:animEffect transition="in" filter="barn(inVertical)">
                                      <p:cBhvr>
                                        <p:cTn id="38" dur="500"/>
                                        <p:tgtEl>
                                          <p:spTgt spid="10243">
                                            <p:txEl>
                                              <p:pRg st="7" end="7"/>
                                            </p:txEl>
                                          </p:spTgt>
                                        </p:tgtEl>
                                      </p:cBhvr>
                                    </p:animEffect>
                                  </p:childTnLst>
                                </p:cTn>
                              </p:par>
                              <p:par>
                                <p:cTn id="39" presetID="16" presetClass="entr" presetSubtype="21" fill="hold" nodeType="withEffect">
                                  <p:stCondLst>
                                    <p:cond delay="0"/>
                                  </p:stCondLst>
                                  <p:childTnLst>
                                    <p:set>
                                      <p:cBhvr>
                                        <p:cTn id="40" dur="1" fill="hold">
                                          <p:stCondLst>
                                            <p:cond delay="0"/>
                                          </p:stCondLst>
                                        </p:cTn>
                                        <p:tgtEl>
                                          <p:spTgt spid="10243">
                                            <p:txEl>
                                              <p:pRg st="8" end="8"/>
                                            </p:txEl>
                                          </p:spTgt>
                                        </p:tgtEl>
                                        <p:attrNameLst>
                                          <p:attrName>style.visibility</p:attrName>
                                        </p:attrNameLst>
                                      </p:cBhvr>
                                      <p:to>
                                        <p:strVal val="visible"/>
                                      </p:to>
                                    </p:set>
                                    <p:animEffect transition="in" filter="barn(inVertical)">
                                      <p:cBhvr>
                                        <p:cTn id="41" dur="500"/>
                                        <p:tgtEl>
                                          <p:spTgt spid="10243">
                                            <p:txEl>
                                              <p:pRg st="8" end="8"/>
                                            </p:txEl>
                                          </p:spTgt>
                                        </p:tgtEl>
                                      </p:cBhvr>
                                    </p:animEffect>
                                  </p:childTnLst>
                                </p:cTn>
                              </p:par>
                              <p:par>
                                <p:cTn id="42" presetID="16" presetClass="entr" presetSubtype="21" fill="hold" nodeType="withEffect">
                                  <p:stCondLst>
                                    <p:cond delay="0"/>
                                  </p:stCondLst>
                                  <p:childTnLst>
                                    <p:set>
                                      <p:cBhvr>
                                        <p:cTn id="43" dur="1" fill="hold">
                                          <p:stCondLst>
                                            <p:cond delay="0"/>
                                          </p:stCondLst>
                                        </p:cTn>
                                        <p:tgtEl>
                                          <p:spTgt spid="10243">
                                            <p:txEl>
                                              <p:pRg st="9" end="9"/>
                                            </p:txEl>
                                          </p:spTgt>
                                        </p:tgtEl>
                                        <p:attrNameLst>
                                          <p:attrName>style.visibility</p:attrName>
                                        </p:attrNameLst>
                                      </p:cBhvr>
                                      <p:to>
                                        <p:strVal val="visible"/>
                                      </p:to>
                                    </p:set>
                                    <p:animEffect transition="in" filter="barn(inVertical)">
                                      <p:cBhvr>
                                        <p:cTn id="44" dur="500"/>
                                        <p:tgtEl>
                                          <p:spTgt spid="10243">
                                            <p:txEl>
                                              <p:pRg st="9" end="9"/>
                                            </p:txEl>
                                          </p:spTgt>
                                        </p:tgtEl>
                                      </p:cBhvr>
                                    </p:animEffect>
                                  </p:childTnLst>
                                </p:cTn>
                              </p:par>
                              <p:par>
                                <p:cTn id="45" presetID="16" presetClass="entr" presetSubtype="21" fill="hold" nodeType="withEffect">
                                  <p:stCondLst>
                                    <p:cond delay="0"/>
                                  </p:stCondLst>
                                  <p:childTnLst>
                                    <p:set>
                                      <p:cBhvr>
                                        <p:cTn id="46" dur="1" fill="hold">
                                          <p:stCondLst>
                                            <p:cond delay="0"/>
                                          </p:stCondLst>
                                        </p:cTn>
                                        <p:tgtEl>
                                          <p:spTgt spid="10244"/>
                                        </p:tgtEl>
                                        <p:attrNameLst>
                                          <p:attrName>style.visibility</p:attrName>
                                        </p:attrNameLst>
                                      </p:cBhvr>
                                      <p:to>
                                        <p:strVal val="visible"/>
                                      </p:to>
                                    </p:set>
                                    <p:animEffect transition="in" filter="barn(inVertical)">
                                      <p:cBhvr>
                                        <p:cTn id="47" dur="500"/>
                                        <p:tgtEl>
                                          <p:spTgt spid="10244"/>
                                        </p:tgtEl>
                                      </p:cBhvr>
                                    </p:animEffect>
                                  </p:childTnLst>
                                </p:cTn>
                              </p:par>
                              <p:par>
                                <p:cTn id="48" presetID="16" presetClass="entr" presetSubtype="21" fill="hold" nodeType="withEffect">
                                  <p:stCondLst>
                                    <p:cond delay="0"/>
                                  </p:stCondLst>
                                  <p:childTnLst>
                                    <p:set>
                                      <p:cBhvr>
                                        <p:cTn id="49" dur="1" fill="hold">
                                          <p:stCondLst>
                                            <p:cond delay="0"/>
                                          </p:stCondLst>
                                        </p:cTn>
                                        <p:tgtEl>
                                          <p:spTgt spid="10245"/>
                                        </p:tgtEl>
                                        <p:attrNameLst>
                                          <p:attrName>style.visibility</p:attrName>
                                        </p:attrNameLst>
                                      </p:cBhvr>
                                      <p:to>
                                        <p:strVal val="visible"/>
                                      </p:to>
                                    </p:set>
                                    <p:animEffect transition="in" filter="barn(inVertical)">
                                      <p:cBhvr>
                                        <p:cTn id="50" dur="500"/>
                                        <p:tgtEl>
                                          <p:spTgt spid="102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1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2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3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5050</TotalTime>
  <Words>3113</Words>
  <Application>Microsoft Macintosh PowerPoint</Application>
  <PresentationFormat>Widescreen</PresentationFormat>
  <Paragraphs>493</Paragraphs>
  <Slides>59</Slides>
  <Notes>59</Notes>
  <HiddenSlides>0</HiddenSlides>
  <MMClips>0</MMClips>
  <ScaleCrop>false</ScaleCrop>
  <HeadingPairs>
    <vt:vector size="6" baseType="variant">
      <vt:variant>
        <vt:lpstr>Fonts Used</vt:lpstr>
      </vt:variant>
      <vt:variant>
        <vt:i4>5</vt:i4>
      </vt:variant>
      <vt:variant>
        <vt:lpstr>Theme</vt:lpstr>
      </vt:variant>
      <vt:variant>
        <vt:i4>14</vt:i4>
      </vt:variant>
      <vt:variant>
        <vt:lpstr>Slide Titles</vt:lpstr>
      </vt:variant>
      <vt:variant>
        <vt:i4>59</vt:i4>
      </vt:variant>
    </vt:vector>
  </HeadingPairs>
  <TitlesOfParts>
    <vt:vector size="78" baseType="lpstr">
      <vt:lpstr>Arial</vt:lpstr>
      <vt:lpstr>Calibri</vt:lpstr>
      <vt:lpstr>Cambria</vt:lpstr>
      <vt:lpstr>Helvetica Neue</vt:lpstr>
      <vt:lpstr>Wingdings</vt:lpstr>
      <vt:lpstr>3_Office Theme</vt:lpstr>
      <vt:lpstr>5_Office Theme</vt:lpstr>
      <vt:lpstr>4_Office Theme</vt:lpstr>
      <vt:lpstr>7_Office Theme</vt:lpstr>
      <vt:lpstr>6_Office Theme</vt:lpstr>
      <vt:lpstr>8_Office Theme</vt:lpstr>
      <vt:lpstr>9_Office Theme</vt:lpstr>
      <vt:lpstr>10_Office Theme</vt:lpstr>
      <vt:lpstr>Office Theme</vt:lpstr>
      <vt:lpstr>11_Office Theme</vt:lpstr>
      <vt:lpstr>12_Office Theme</vt:lpstr>
      <vt:lpstr>13_Office Theme</vt:lpstr>
      <vt:lpstr>14_Office Theme</vt:lpstr>
      <vt:lpstr>1_Office Theme</vt:lpstr>
      <vt:lpstr>Ekonomi I</vt:lpstr>
      <vt:lpstr>Hafta #9 Konu Başlıkları</vt:lpstr>
      <vt:lpstr>Daha Önce</vt:lpstr>
      <vt:lpstr>PowerPoint Presentation</vt:lpstr>
      <vt:lpstr>Ekonomi: Ally Bank Commercial</vt:lpstr>
      <vt:lpstr>Önemli Sorular</vt:lpstr>
      <vt:lpstr>Fiyat Ayrımcılığı</vt:lpstr>
      <vt:lpstr>Fiyat Ayrımcılığı</vt:lpstr>
      <vt:lpstr>Fiyat Ayrımcılığının Örnekleri</vt:lpstr>
      <vt:lpstr>Fiyat Ayrımcılığı: Garip Bir Örnek</vt:lpstr>
      <vt:lpstr>Fiyat Ayrımcılığı: Hata</vt:lpstr>
      <vt:lpstr>Fiyat Ayrımcılığı</vt:lpstr>
      <vt:lpstr>Fiyat Ayrımcılığının Önemi</vt:lpstr>
      <vt:lpstr>PowerPoint Presentation</vt:lpstr>
      <vt:lpstr>PowerPoint Presentation</vt:lpstr>
      <vt:lpstr>Fiyat Ayrımcılığının Koşulları</vt:lpstr>
      <vt:lpstr>Tüketici Gruplarını Ayırt Etmek</vt:lpstr>
      <vt:lpstr>Şimdi sinemalarda: Ekonomi!</vt:lpstr>
      <vt:lpstr>Şimdi sinemalarda: Ekonomi!</vt:lpstr>
      <vt:lpstr>Tekrar Satımın Engellenmesi</vt:lpstr>
      <vt:lpstr>Arbitrajın Örnekleri</vt:lpstr>
      <vt:lpstr>Tek Fiyat vs. Fiyat Ayrımcılığı Üçüncü-Derece Fiyat Ayrımcılığı</vt:lpstr>
      <vt:lpstr>Grafiksel Özet</vt:lpstr>
      <vt:lpstr>Birinci-Derece (Tam) Fiyat Ayrımcılığı</vt:lpstr>
      <vt:lpstr>Uçak Bileti Fiyatları</vt:lpstr>
      <vt:lpstr>Birinci-Derece (Tam) Fiyat Ayrımcılığı</vt:lpstr>
      <vt:lpstr>Piyasa Yapılarının Karşılaştırılması</vt:lpstr>
      <vt:lpstr>Fiyat Ayrımcılığının Refah Etkileri</vt:lpstr>
      <vt:lpstr>Ekonomi: Extreme Couponing</vt:lpstr>
      <vt:lpstr>Sınıf Aktivitesi: Düşün-Eşleş-Paylaş Refah Analizi</vt:lpstr>
      <vt:lpstr>Sınıf Aktivitesi: Düşün-Eşleş-Paylaş Refah Analizi</vt:lpstr>
      <vt:lpstr>Sınıf Aktivitesi: Düşün-Eşleş-Paylaş Refah Analizi</vt:lpstr>
      <vt:lpstr>PowerPoint Presentation</vt:lpstr>
      <vt:lpstr>PowerPoint Presentation</vt:lpstr>
      <vt:lpstr>PowerPoint Presentation</vt:lpstr>
      <vt:lpstr>PowerPoint Presentation</vt:lpstr>
      <vt:lpstr>PowerPoint Presentation</vt:lpstr>
      <vt:lpstr>Sinema Salonlarında Fiyat Ayrımcılığı</vt:lpstr>
      <vt:lpstr>Sinema Salonlarında Fiyat Ayrımcılığı</vt:lpstr>
      <vt:lpstr>Kampüslerde Fiyat Ayrımcılığı</vt:lpstr>
      <vt:lpstr>Kampüslerde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Sonuç</vt:lpstr>
      <vt:lpstr>Özet</vt:lpstr>
      <vt:lpstr>Özet</vt:lpstr>
      <vt:lpstr>Örnek Sorular</vt:lpstr>
      <vt:lpstr>Örnek Sorular</vt:lpstr>
      <vt:lpstr>Örnek Sorular</vt:lpstr>
      <vt:lpstr>Örnek Sorular</vt:lpstr>
      <vt:lpstr>Örnek Sorular</vt:lpstr>
      <vt:lpstr>Kaynaklar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557</cp:revision>
  <dcterms:created xsi:type="dcterms:W3CDTF">2014-08-10T22:38:12Z</dcterms:created>
  <dcterms:modified xsi:type="dcterms:W3CDTF">2021-01-04T12:42:51Z</dcterms:modified>
</cp:coreProperties>
</file>

<file path=docProps/thumbnail.jpeg>
</file>